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3"/>
  </p:notesMasterIdLst>
  <p:sldIdLst>
    <p:sldId id="256" r:id="rId2"/>
    <p:sldId id="277" r:id="rId3"/>
    <p:sldId id="278" r:id="rId4"/>
    <p:sldId id="279" r:id="rId5"/>
    <p:sldId id="280" r:id="rId6"/>
    <p:sldId id="281" r:id="rId7"/>
    <p:sldId id="282" r:id="rId8"/>
    <p:sldId id="283" r:id="rId9"/>
    <p:sldId id="285" r:id="rId10"/>
    <p:sldId id="287" r:id="rId11"/>
    <p:sldId id="286" r:id="rId12"/>
    <p:sldId id="284" r:id="rId13"/>
    <p:sldId id="288" r:id="rId14"/>
    <p:sldId id="276" r:id="rId15"/>
    <p:sldId id="289" r:id="rId16"/>
    <p:sldId id="290" r:id="rId17"/>
    <p:sldId id="291" r:id="rId18"/>
    <p:sldId id="292" r:id="rId19"/>
    <p:sldId id="293" r:id="rId20"/>
    <p:sldId id="294" r:id="rId21"/>
    <p:sldId id="295" r:id="rId22"/>
    <p:sldId id="296" r:id="rId23"/>
    <p:sldId id="303" r:id="rId24"/>
    <p:sldId id="297" r:id="rId25"/>
    <p:sldId id="298" r:id="rId26"/>
    <p:sldId id="299" r:id="rId27"/>
    <p:sldId id="300" r:id="rId28"/>
    <p:sldId id="301" r:id="rId29"/>
    <p:sldId id="304" r:id="rId30"/>
    <p:sldId id="302" r:id="rId31"/>
    <p:sldId id="275" r:id="rId32"/>
  </p:sldIdLst>
  <p:sldSz cx="9144000" cy="6858000" type="screen4x3"/>
  <p:notesSz cx="6858000" cy="9144000"/>
  <p:defaultTextStyle>
    <a:defPPr>
      <a:defRPr lang="en-US"/>
    </a:defPPr>
    <a:lvl1pPr algn="l" rtl="0" fontAlgn="base">
      <a:lnSpc>
        <a:spcPct val="80000"/>
      </a:lnSpc>
      <a:spcBef>
        <a:spcPct val="20000"/>
      </a:spcBef>
      <a:spcAft>
        <a:spcPct val="0"/>
      </a:spcAft>
      <a:defRPr kern="1200">
        <a:solidFill>
          <a:schemeClr val="tx1"/>
        </a:solidFill>
        <a:latin typeface="Arial" charset="0"/>
        <a:ea typeface="+mn-ea"/>
        <a:cs typeface="+mn-cs"/>
      </a:defRPr>
    </a:lvl1pPr>
    <a:lvl2pPr marL="457200" algn="l" rtl="0" fontAlgn="base">
      <a:lnSpc>
        <a:spcPct val="80000"/>
      </a:lnSpc>
      <a:spcBef>
        <a:spcPct val="20000"/>
      </a:spcBef>
      <a:spcAft>
        <a:spcPct val="0"/>
      </a:spcAft>
      <a:defRPr kern="1200">
        <a:solidFill>
          <a:schemeClr val="tx1"/>
        </a:solidFill>
        <a:latin typeface="Arial" charset="0"/>
        <a:ea typeface="+mn-ea"/>
        <a:cs typeface="+mn-cs"/>
      </a:defRPr>
    </a:lvl2pPr>
    <a:lvl3pPr marL="914400" algn="l" rtl="0" fontAlgn="base">
      <a:lnSpc>
        <a:spcPct val="80000"/>
      </a:lnSpc>
      <a:spcBef>
        <a:spcPct val="20000"/>
      </a:spcBef>
      <a:spcAft>
        <a:spcPct val="0"/>
      </a:spcAft>
      <a:defRPr kern="1200">
        <a:solidFill>
          <a:schemeClr val="tx1"/>
        </a:solidFill>
        <a:latin typeface="Arial" charset="0"/>
        <a:ea typeface="+mn-ea"/>
        <a:cs typeface="+mn-cs"/>
      </a:defRPr>
    </a:lvl3pPr>
    <a:lvl4pPr marL="1371600" algn="l" rtl="0" fontAlgn="base">
      <a:lnSpc>
        <a:spcPct val="80000"/>
      </a:lnSpc>
      <a:spcBef>
        <a:spcPct val="20000"/>
      </a:spcBef>
      <a:spcAft>
        <a:spcPct val="0"/>
      </a:spcAft>
      <a:defRPr kern="1200">
        <a:solidFill>
          <a:schemeClr val="tx1"/>
        </a:solidFill>
        <a:latin typeface="Arial" charset="0"/>
        <a:ea typeface="+mn-ea"/>
        <a:cs typeface="+mn-cs"/>
      </a:defRPr>
    </a:lvl4pPr>
    <a:lvl5pPr marL="1828800" algn="l" rtl="0" fontAlgn="base">
      <a:lnSpc>
        <a:spcPct val="8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00FFCC"/>
    <a:srgbClr val="00CC99"/>
    <a:srgbClr val="0066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02" autoAdjust="0"/>
    <p:restoredTop sz="94836" autoAdjust="0"/>
  </p:normalViewPr>
  <p:slideViewPr>
    <p:cSldViewPr snapToGrid="0">
      <p:cViewPr varScale="1">
        <p:scale>
          <a:sx n="62" d="100"/>
          <a:sy n="62" d="100"/>
        </p:scale>
        <p:origin x="-90" y="-22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endParaRPr lang="en-US"/>
          </a:p>
        </p:txBody>
      </p:sp>
      <p:sp>
        <p:nvSpPr>
          <p:cNvPr id="614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endParaRPr lang="en-US"/>
          </a:p>
        </p:txBody>
      </p:sp>
      <p:sp>
        <p:nvSpPr>
          <p:cNvPr id="614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endParaRPr lang="en-US"/>
          </a:p>
        </p:txBody>
      </p:sp>
      <p:sp>
        <p:nvSpPr>
          <p:cNvPr id="614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fld id="{9BC3D7E6-1874-4446-8D2B-A31C112D9E7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97C1FD-2BE2-4CC8-9E53-A0826404E4F7}" type="slidenum">
              <a:rPr lang="en-US"/>
              <a:pPr/>
              <a:t>1</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buFontTx/>
              <a:buChar char="•"/>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533400" y="1295400"/>
            <a:ext cx="8229600" cy="1143000"/>
          </a:xfrm>
        </p:spPr>
        <p:txBody>
          <a:bodyPr/>
          <a:lstStyle>
            <a:lvl1pPr algn="r">
              <a:defRPr sz="3600"/>
            </a:lvl1pPr>
          </a:lstStyle>
          <a:p>
            <a:r>
              <a:rPr lang="en-US" smtClean="0"/>
              <a:t>Click to edit Master title style</a:t>
            </a:r>
            <a:endParaRPr lang="en-US"/>
          </a:p>
        </p:txBody>
      </p:sp>
      <p:sp>
        <p:nvSpPr>
          <p:cNvPr id="53251" name="Rectangle 3"/>
          <p:cNvSpPr>
            <a:spLocks noGrp="1" noChangeArrowheads="1"/>
          </p:cNvSpPr>
          <p:nvPr>
            <p:ph type="subTitle" idx="1"/>
          </p:nvPr>
        </p:nvSpPr>
        <p:spPr>
          <a:xfrm>
            <a:off x="3711575" y="2819400"/>
            <a:ext cx="5051425" cy="1295400"/>
          </a:xfrm>
        </p:spPr>
        <p:txBody>
          <a:bodyPr/>
          <a:lstStyle>
            <a:lvl1pPr marL="0" indent="0" algn="r">
              <a:buFontTx/>
              <a:buNone/>
              <a:defRPr/>
            </a:lvl1pPr>
          </a:lstStyle>
          <a:p>
            <a:r>
              <a:rPr lang="en-US" smtClean="0"/>
              <a:t>Click to edit Master subtitle style</a:t>
            </a:r>
            <a:endParaRPr lang="en-US"/>
          </a:p>
        </p:txBody>
      </p:sp>
      <p:sp>
        <p:nvSpPr>
          <p:cNvPr id="53252" name="Rectangle 4"/>
          <p:cNvSpPr>
            <a:spLocks noGrp="1" noChangeArrowheads="1"/>
          </p:cNvSpPr>
          <p:nvPr>
            <p:ph type="dt" sz="half" idx="2"/>
          </p:nvPr>
        </p:nvSpPr>
        <p:spPr>
          <a:xfrm>
            <a:off x="304800" y="6400800"/>
            <a:ext cx="1905000" cy="457200"/>
          </a:xfrm>
        </p:spPr>
        <p:txBody>
          <a:bodyPr/>
          <a:lstStyle>
            <a:lvl1pPr>
              <a:defRPr/>
            </a:lvl1pPr>
          </a:lstStyle>
          <a:p>
            <a:endParaRPr lang="en-US"/>
          </a:p>
        </p:txBody>
      </p:sp>
      <p:sp>
        <p:nvSpPr>
          <p:cNvPr id="53253" name="Rectangle 5"/>
          <p:cNvSpPr>
            <a:spLocks noGrp="1" noChangeArrowheads="1"/>
          </p:cNvSpPr>
          <p:nvPr>
            <p:ph type="ftr" sz="quarter" idx="3"/>
          </p:nvPr>
        </p:nvSpPr>
        <p:spPr>
          <a:xfrm>
            <a:off x="3505200" y="6400800"/>
            <a:ext cx="2895600" cy="457200"/>
          </a:xfrm>
        </p:spPr>
        <p:txBody>
          <a:bodyPr/>
          <a:lstStyle>
            <a:lvl1pPr>
              <a:defRPr/>
            </a:lvl1pPr>
          </a:lstStyle>
          <a:p>
            <a:endParaRPr lang="en-US"/>
          </a:p>
        </p:txBody>
      </p:sp>
      <p:sp>
        <p:nvSpPr>
          <p:cNvPr id="53254" name="Rectangle 6"/>
          <p:cNvSpPr>
            <a:spLocks noGrp="1" noChangeArrowheads="1"/>
          </p:cNvSpPr>
          <p:nvPr>
            <p:ph type="sldNum" sz="quarter" idx="4"/>
          </p:nvPr>
        </p:nvSpPr>
        <p:spPr>
          <a:xfrm>
            <a:off x="6934200" y="6400800"/>
            <a:ext cx="1905000" cy="457200"/>
          </a:xfrm>
        </p:spPr>
        <p:txBody>
          <a:bodyPr/>
          <a:lstStyle>
            <a:lvl1pPr>
              <a:defRPr/>
            </a:lvl1pPr>
          </a:lstStyle>
          <a:p>
            <a:fld id="{A77AFD05-94CC-4219-9BB7-53A8ED8C43D7}" type="slidenum">
              <a:rPr lang="en-US"/>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820A9D8-2FBD-4CE0-A74B-02DD9C07F792}" type="slidenum">
              <a:rPr lang="en-US"/>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304800"/>
            <a:ext cx="1752600" cy="56626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52600" y="304800"/>
            <a:ext cx="5105400" cy="5662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DDE41F-669D-42F2-848B-EB2744DB7DEA}" type="slidenum">
              <a:rPr lang="en-US"/>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6859623-FA65-4F56-BDE4-004A33753C67}" type="slidenum">
              <a:rPr lang="en-US"/>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30145EE-4BEC-46EF-80A6-EAE60A0F2928}" type="slidenum">
              <a:rPr lang="en-US"/>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526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1EA1013-46C9-433D-9AB9-7F507DDDCEDB}" type="slidenum">
              <a:rPr lang="en-US"/>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9A2D612-F429-484B-9D11-3E9F12141872}" type="slidenum">
              <a:rPr lang="en-US"/>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F600535-8D00-4EA1-9D9E-5ED4326C9972}" type="slidenum">
              <a:rPr lang="en-US"/>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CA1055F-D135-4834-9471-E893CAC3BC98}" type="slidenum">
              <a:rPr lang="en-US"/>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4CA8574-2BD9-4A49-8C72-D5DCF93DE601}" type="slidenum">
              <a:rPr lang="en-US"/>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C67DC7F-5A28-4597-B5E6-487B24E8BCAD}" type="slidenum">
              <a:rPr lang="en-US"/>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1752600" y="304800"/>
            <a:ext cx="70104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2227" name="Rectangle 3"/>
          <p:cNvSpPr>
            <a:spLocks noGrp="1" noChangeArrowheads="1"/>
          </p:cNvSpPr>
          <p:nvPr>
            <p:ph type="body" idx="1"/>
          </p:nvPr>
        </p:nvSpPr>
        <p:spPr bwMode="auto">
          <a:xfrm>
            <a:off x="1752600" y="1395413"/>
            <a:ext cx="70104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 Second level</a:t>
            </a:r>
          </a:p>
        </p:txBody>
      </p:sp>
      <p:sp>
        <p:nvSpPr>
          <p:cNvPr id="52228" name="Rectangle 4"/>
          <p:cNvSpPr>
            <a:spLocks noGrp="1" noChangeArrowheads="1"/>
          </p:cNvSpPr>
          <p:nvPr>
            <p:ph type="dt" sz="half" idx="2"/>
          </p:nvPr>
        </p:nvSpPr>
        <p:spPr bwMode="auto">
          <a:xfrm>
            <a:off x="19050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lvl1pPr>
          </a:lstStyle>
          <a:p>
            <a:endParaRPr lang="en-US"/>
          </a:p>
        </p:txBody>
      </p:sp>
      <p:sp>
        <p:nvSpPr>
          <p:cNvPr id="52229" name="Rectangle 5"/>
          <p:cNvSpPr>
            <a:spLocks noGrp="1" noChangeArrowheads="1"/>
          </p:cNvSpPr>
          <p:nvPr>
            <p:ph type="ftr" sz="quarter" idx="3"/>
          </p:nvPr>
        </p:nvSpPr>
        <p:spPr bwMode="auto">
          <a:xfrm>
            <a:off x="4316413" y="6400800"/>
            <a:ext cx="20843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lvl1pPr>
          </a:lstStyle>
          <a:p>
            <a:endParaRPr lang="en-US"/>
          </a:p>
        </p:txBody>
      </p:sp>
      <p:sp>
        <p:nvSpPr>
          <p:cNvPr id="52230" name="Rectangle 6"/>
          <p:cNvSpPr>
            <a:spLocks noGrp="1" noChangeArrowheads="1"/>
          </p:cNvSpPr>
          <p:nvPr>
            <p:ph type="sldNum" sz="quarter" idx="4"/>
          </p:nvPr>
        </p:nvSpPr>
        <p:spPr bwMode="auto">
          <a:xfrm>
            <a:off x="73914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lvl1pPr>
          </a:lstStyle>
          <a:p>
            <a:fld id="{3DF8D0D4-E489-4F27-A1F5-19AF41CA963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ransition>
    <p:fade thruBlk="1"/>
  </p:transition>
  <p:timing>
    <p:tnLst>
      <p:par>
        <p:cTn id="1" dur="indefinite" restart="never" nodeType="tmRoot"/>
      </p:par>
    </p:tnLst>
  </p:timing>
  <p:txStyles>
    <p:titleStyle>
      <a:lvl1pPr algn="l" rtl="0" eaLnBrk="1" fontAlgn="base" hangingPunct="1">
        <a:spcBef>
          <a:spcPct val="0"/>
        </a:spcBef>
        <a:spcAft>
          <a:spcPct val="0"/>
        </a:spcAft>
        <a:defRPr sz="3200" b="1">
          <a:solidFill>
            <a:srgbClr val="006666"/>
          </a:solidFill>
          <a:latin typeface="+mj-lt"/>
          <a:ea typeface="+mj-ea"/>
          <a:cs typeface="+mj-cs"/>
        </a:defRPr>
      </a:lvl1pPr>
      <a:lvl2pPr algn="l" rtl="0" eaLnBrk="1" fontAlgn="base" hangingPunct="1">
        <a:spcBef>
          <a:spcPct val="0"/>
        </a:spcBef>
        <a:spcAft>
          <a:spcPct val="0"/>
        </a:spcAft>
        <a:defRPr sz="3200" b="1">
          <a:solidFill>
            <a:srgbClr val="006666"/>
          </a:solidFill>
          <a:latin typeface="Tahoma" pitchFamily="34" charset="0"/>
        </a:defRPr>
      </a:lvl2pPr>
      <a:lvl3pPr algn="l" rtl="0" eaLnBrk="1" fontAlgn="base" hangingPunct="1">
        <a:spcBef>
          <a:spcPct val="0"/>
        </a:spcBef>
        <a:spcAft>
          <a:spcPct val="0"/>
        </a:spcAft>
        <a:defRPr sz="3200" b="1">
          <a:solidFill>
            <a:srgbClr val="006666"/>
          </a:solidFill>
          <a:latin typeface="Tahoma" pitchFamily="34" charset="0"/>
        </a:defRPr>
      </a:lvl3pPr>
      <a:lvl4pPr algn="l" rtl="0" eaLnBrk="1" fontAlgn="base" hangingPunct="1">
        <a:spcBef>
          <a:spcPct val="0"/>
        </a:spcBef>
        <a:spcAft>
          <a:spcPct val="0"/>
        </a:spcAft>
        <a:defRPr sz="3200" b="1">
          <a:solidFill>
            <a:srgbClr val="006666"/>
          </a:solidFill>
          <a:latin typeface="Tahoma" pitchFamily="34" charset="0"/>
        </a:defRPr>
      </a:lvl4pPr>
      <a:lvl5pPr algn="l" rtl="0" eaLnBrk="1" fontAlgn="base" hangingPunct="1">
        <a:spcBef>
          <a:spcPct val="0"/>
        </a:spcBef>
        <a:spcAft>
          <a:spcPct val="0"/>
        </a:spcAft>
        <a:defRPr sz="3200" b="1">
          <a:solidFill>
            <a:srgbClr val="006666"/>
          </a:solidFill>
          <a:latin typeface="Tahoma" pitchFamily="34" charset="0"/>
        </a:defRPr>
      </a:lvl5pPr>
      <a:lvl6pPr marL="457200" algn="l" rtl="0" eaLnBrk="1" fontAlgn="base" hangingPunct="1">
        <a:spcBef>
          <a:spcPct val="0"/>
        </a:spcBef>
        <a:spcAft>
          <a:spcPct val="0"/>
        </a:spcAft>
        <a:defRPr sz="3200" b="1">
          <a:solidFill>
            <a:srgbClr val="006666"/>
          </a:solidFill>
          <a:latin typeface="Tahoma" pitchFamily="34" charset="0"/>
        </a:defRPr>
      </a:lvl6pPr>
      <a:lvl7pPr marL="914400" algn="l" rtl="0" eaLnBrk="1" fontAlgn="base" hangingPunct="1">
        <a:spcBef>
          <a:spcPct val="0"/>
        </a:spcBef>
        <a:spcAft>
          <a:spcPct val="0"/>
        </a:spcAft>
        <a:defRPr sz="3200" b="1">
          <a:solidFill>
            <a:srgbClr val="006666"/>
          </a:solidFill>
          <a:latin typeface="Tahoma" pitchFamily="34" charset="0"/>
        </a:defRPr>
      </a:lvl7pPr>
      <a:lvl8pPr marL="1371600" algn="l" rtl="0" eaLnBrk="1" fontAlgn="base" hangingPunct="1">
        <a:spcBef>
          <a:spcPct val="0"/>
        </a:spcBef>
        <a:spcAft>
          <a:spcPct val="0"/>
        </a:spcAft>
        <a:defRPr sz="3200" b="1">
          <a:solidFill>
            <a:srgbClr val="006666"/>
          </a:solidFill>
          <a:latin typeface="Tahoma" pitchFamily="34" charset="0"/>
        </a:defRPr>
      </a:lvl8pPr>
      <a:lvl9pPr marL="1828800" algn="l" rtl="0" eaLnBrk="1" fontAlgn="base" hangingPunct="1">
        <a:spcBef>
          <a:spcPct val="0"/>
        </a:spcBef>
        <a:spcAft>
          <a:spcPct val="0"/>
        </a:spcAft>
        <a:defRPr sz="3200" b="1">
          <a:solidFill>
            <a:srgbClr val="006666"/>
          </a:solidFill>
          <a:latin typeface="Tahoma" pitchFamily="34" charset="0"/>
        </a:defRPr>
      </a:lvl9pPr>
    </p:titleStyle>
    <p:bodyStyle>
      <a:lvl1pPr marL="342900" indent="-342900" algn="l" rtl="0" eaLnBrk="1" fontAlgn="base" hangingPunct="1">
        <a:spcBef>
          <a:spcPct val="5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200" i="1">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e_NMJWTTk4Y" TargetMode="External"/><Relationship Id="rId2" Type="http://schemas.openxmlformats.org/officeDocument/2006/relationships/hyperlink" Target="https://www.youtube.com/playlist?list=PLE63BF146E10E32E1" TargetMode="External"/><Relationship Id="rId1" Type="http://schemas.openxmlformats.org/officeDocument/2006/relationships/slideLayout" Target="../slideLayouts/slideLayout2.xml"/><Relationship Id="rId6" Type="http://schemas.openxmlformats.org/officeDocument/2006/relationships/hyperlink" Target="http://www.cchrint.org/school-shooters/" TargetMode="External"/><Relationship Id="rId5" Type="http://schemas.openxmlformats.org/officeDocument/2006/relationships/hyperlink" Target="https://www.ted.com/talks/ben_goldacre_what_doctors_don_t_know_about_the_drugs_they_prescribe" TargetMode="External"/><Relationship Id="rId4" Type="http://schemas.openxmlformats.org/officeDocument/2006/relationships/hyperlink" Target="http://www.youtube.com/watch?v=dnNBAGY_Cjc"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tchaa.org.tw/u5/book12/509.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14388" y="1339850"/>
            <a:ext cx="7429500" cy="1143000"/>
          </a:xfrm>
        </p:spPr>
        <p:txBody>
          <a:bodyPr/>
          <a:lstStyle/>
          <a:p>
            <a:r>
              <a:rPr lang="zh-TW" altLang="en-US" sz="4800" b="0" dirty="0" smtClean="0">
                <a:latin typeface="DFKai-SB" pitchFamily="65" charset="-120"/>
                <a:ea typeface="DFKai-SB" pitchFamily="65" charset="-120"/>
              </a:rPr>
              <a:t>憂鬱、躁鬰、情志疾病的中醫觀點及治療</a:t>
            </a:r>
            <a:endParaRPr lang="en-US" sz="4800" dirty="0">
              <a:latin typeface="DFKai-SB" pitchFamily="65" charset="-120"/>
              <a:ea typeface="DFKai-SB" pitchFamily="65" charset="-120"/>
            </a:endParaRPr>
          </a:p>
        </p:txBody>
      </p:sp>
      <p:sp>
        <p:nvSpPr>
          <p:cNvPr id="2051" name="Rectangle 3"/>
          <p:cNvSpPr>
            <a:spLocks noGrp="1" noChangeArrowheads="1"/>
          </p:cNvSpPr>
          <p:nvPr>
            <p:ph type="subTitle" idx="1"/>
          </p:nvPr>
        </p:nvSpPr>
        <p:spPr>
          <a:xfrm>
            <a:off x="2992438" y="2768600"/>
            <a:ext cx="5248275" cy="1109663"/>
          </a:xfrm>
        </p:spPr>
        <p:txBody>
          <a:bodyPr/>
          <a:lstStyle/>
          <a:p>
            <a:r>
              <a:rPr lang="zh-TW" altLang="en-US" sz="2000" dirty="0" smtClean="0">
                <a:latin typeface="DFKai-SB" pitchFamily="65" charset="-120"/>
                <a:ea typeface="DFKai-SB" pitchFamily="65" charset="-120"/>
              </a:rPr>
              <a:t>主講人：葉昭呈 中醫師</a:t>
            </a:r>
            <a:endParaRPr lang="en-US" altLang="zh-TW" sz="2000" dirty="0" smtClean="0">
              <a:latin typeface="DFKai-SB" pitchFamily="65" charset="-120"/>
              <a:ea typeface="DFKai-SB" pitchFamily="65" charset="-120"/>
            </a:endParaRPr>
          </a:p>
          <a:p>
            <a:r>
              <a:rPr lang="en-US" sz="2000" dirty="0" smtClean="0">
                <a:latin typeface="DFKai-SB" pitchFamily="65" charset="-120"/>
                <a:ea typeface="DFKai-SB" pitchFamily="65" charset="-120"/>
              </a:rPr>
              <a:t>Date</a:t>
            </a:r>
            <a:r>
              <a:rPr lang="zh-TW" altLang="en-US" sz="2000" dirty="0" smtClean="0">
                <a:latin typeface="DFKai-SB" pitchFamily="65" charset="-120"/>
                <a:ea typeface="DFKai-SB" pitchFamily="65" charset="-120"/>
              </a:rPr>
              <a:t>： </a:t>
            </a:r>
            <a:r>
              <a:rPr lang="en-US" altLang="zh-TW" sz="2000" dirty="0" smtClean="0">
                <a:latin typeface="DFKai-SB" pitchFamily="65" charset="-120"/>
                <a:ea typeface="DFKai-SB" pitchFamily="65" charset="-120"/>
              </a:rPr>
              <a:t>10/15/2014</a:t>
            </a:r>
            <a:endParaRPr lang="en-US" sz="2000" dirty="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焦慮症</a:t>
            </a:r>
            <a:r>
              <a:rPr lang="en-US" altLang="zh-TW" dirty="0" smtClean="0">
                <a:latin typeface="+mn-lt"/>
              </a:rPr>
              <a:t>(Anxiety)</a:t>
            </a:r>
            <a:endParaRPr lang="en-US" dirty="0">
              <a:latin typeface="+mn-lt"/>
            </a:endParaRPr>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美國每年罹患焦慮症的成年人約有</a:t>
            </a:r>
            <a:r>
              <a:rPr lang="en-US" altLang="zh-TW" dirty="0" smtClean="0">
                <a:latin typeface="DFKai-SB" pitchFamily="65" charset="-120"/>
                <a:ea typeface="DFKai-SB" pitchFamily="65" charset="-120"/>
              </a:rPr>
              <a:t>680</a:t>
            </a:r>
            <a:r>
              <a:rPr lang="zh-TW" altLang="en-US" dirty="0" smtClean="0">
                <a:latin typeface="DFKai-SB" pitchFamily="65" charset="-120"/>
                <a:ea typeface="DFKai-SB" pitchFamily="65" charset="-120"/>
              </a:rPr>
              <a:t>萬，占</a:t>
            </a:r>
            <a:r>
              <a:rPr lang="en-US" altLang="zh-TW" dirty="0" smtClean="0">
                <a:latin typeface="DFKai-SB" pitchFamily="65" charset="-120"/>
                <a:ea typeface="DFKai-SB" pitchFamily="65" charset="-120"/>
              </a:rPr>
              <a:t>18</a:t>
            </a:r>
            <a:r>
              <a:rPr lang="zh-TW" altLang="en-US" dirty="0" smtClean="0">
                <a:latin typeface="DFKai-SB" pitchFamily="65" charset="-120"/>
                <a:ea typeface="DFKai-SB" pitchFamily="65" charset="-120"/>
              </a:rPr>
              <a:t>歲及以上年齡人群的</a:t>
            </a:r>
            <a:r>
              <a:rPr lang="en-US" altLang="zh-TW" dirty="0" smtClean="0">
                <a:latin typeface="DFKai-SB" pitchFamily="65" charset="-120"/>
                <a:ea typeface="DFKai-SB" pitchFamily="65" charset="-120"/>
              </a:rPr>
              <a:t>3.1%</a:t>
            </a:r>
            <a:r>
              <a:rPr lang="zh-TW" altLang="en-US" dirty="0" smtClean="0">
                <a:latin typeface="DFKai-SB" pitchFamily="65" charset="-120"/>
                <a:ea typeface="DFKai-SB" pitchFamily="65" charset="-120"/>
              </a:rPr>
              <a:t>。</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焦慮症在台灣社區的盛行率，可達</a:t>
            </a:r>
            <a:r>
              <a:rPr lang="en-US" altLang="zh-TW" dirty="0" smtClean="0">
                <a:latin typeface="DFKai-SB" pitchFamily="65" charset="-120"/>
                <a:ea typeface="DFKai-SB" pitchFamily="65" charset="-120"/>
              </a:rPr>
              <a:t>15-20</a:t>
            </a:r>
            <a:r>
              <a:rPr lang="zh-TW" altLang="en-US" dirty="0" smtClean="0">
                <a:latin typeface="DFKai-SB" pitchFamily="65" charset="-120"/>
                <a:ea typeface="DFKai-SB" pitchFamily="65" charset="-120"/>
              </a:rPr>
              <a:t>％，在所有精神病患，其直接醫療花費及間接社會損失（因病無法工作），比例占最高</a:t>
            </a:r>
            <a:r>
              <a:rPr lang="en-US" altLang="zh-TW" dirty="0" smtClean="0">
                <a:latin typeface="DFKai-SB" pitchFamily="65" charset="-120"/>
                <a:ea typeface="DFKai-SB" pitchFamily="65" charset="-120"/>
              </a:rPr>
              <a:t>31.5</a:t>
            </a:r>
            <a:r>
              <a:rPr lang="zh-TW" altLang="en-US" dirty="0" smtClean="0">
                <a:latin typeface="DFKai-SB" pitchFamily="65" charset="-120"/>
                <a:ea typeface="DFKai-SB" pitchFamily="65" charset="-120"/>
              </a:rPr>
              <a:t>％。</a:t>
            </a:r>
            <a:endParaRPr lang="en-US" altLang="zh-TW" dirty="0" smtClean="0">
              <a:latin typeface="DFKai-SB" pitchFamily="65" charset="-120"/>
              <a:ea typeface="DFKai-SB" pitchFamily="65" charset="-120"/>
            </a:endParaRPr>
          </a:p>
          <a:p>
            <a:endParaRPr lang="en-US" dirty="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焦慮症常見的症狀</a:t>
            </a:r>
            <a:endParaRPr lang="en-US" dirty="0">
              <a:latin typeface="DFKai-SB" pitchFamily="65" charset="-120"/>
              <a:ea typeface="DFKai-SB" pitchFamily="65" charset="-120"/>
            </a:endParaRPr>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擔心或害怕有不好的事情發生</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顫抖、抽搐或感覺發抖</a:t>
            </a:r>
          </a:p>
          <a:p>
            <a:r>
              <a:rPr lang="zh-TW" altLang="en-US" dirty="0" smtClean="0">
                <a:latin typeface="DFKai-SB" pitchFamily="65" charset="-120"/>
                <a:ea typeface="DFKai-SB" pitchFamily="65" charset="-120"/>
              </a:rPr>
              <a:t>疲倦、虛脫</a:t>
            </a:r>
          </a:p>
          <a:p>
            <a:r>
              <a:rPr lang="zh-TW" altLang="en-US" dirty="0" smtClean="0">
                <a:latin typeface="DFKai-SB" pitchFamily="65" charset="-120"/>
                <a:ea typeface="DFKai-SB" pitchFamily="65" charset="-120"/>
              </a:rPr>
              <a:t>肌肉緊張或心神不定</a:t>
            </a:r>
          </a:p>
          <a:p>
            <a:r>
              <a:rPr lang="zh-TW" altLang="en-US" dirty="0" smtClean="0">
                <a:latin typeface="DFKai-SB" pitchFamily="65" charset="-120"/>
                <a:ea typeface="DFKai-SB" pitchFamily="65" charset="-120"/>
              </a:rPr>
              <a:t>暈昡或頭痛</a:t>
            </a:r>
          </a:p>
          <a:p>
            <a:r>
              <a:rPr lang="zh-TW" altLang="en-US" dirty="0" smtClean="0">
                <a:latin typeface="DFKai-SB" pitchFamily="65" charset="-120"/>
                <a:ea typeface="DFKai-SB" pitchFamily="65" charset="-120"/>
              </a:rPr>
              <a:t>心跳加快、呼吸急促</a:t>
            </a:r>
          </a:p>
          <a:p>
            <a:r>
              <a:rPr lang="zh-TW" altLang="en-US" dirty="0" smtClean="0">
                <a:latin typeface="DFKai-SB" pitchFamily="65" charset="-120"/>
                <a:ea typeface="DFKai-SB" pitchFamily="65" charset="-120"/>
              </a:rPr>
              <a:t>冒冷汗或手心冒汗</a:t>
            </a:r>
          </a:p>
          <a:p>
            <a:r>
              <a:rPr lang="zh-TW" altLang="en-US" dirty="0" smtClean="0">
                <a:latin typeface="DFKai-SB" pitchFamily="65" charset="-120"/>
                <a:ea typeface="DFKai-SB" pitchFamily="65" charset="-120"/>
              </a:rPr>
              <a:t>口乾、反胃或腹瀉</a:t>
            </a:r>
          </a:p>
          <a:p>
            <a:r>
              <a:rPr lang="zh-TW" altLang="en-US" dirty="0" smtClean="0">
                <a:latin typeface="DFKai-SB" pitchFamily="65" charset="-120"/>
                <a:ea typeface="DFKai-SB" pitchFamily="65" charset="-120"/>
              </a:rPr>
              <a:t>沒有耐心、容易生氣</a:t>
            </a:r>
          </a:p>
          <a:p>
            <a:endParaRPr lang="en-US" dirty="0"/>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恐慌症</a:t>
            </a:r>
            <a:r>
              <a:rPr lang="en-US" altLang="zh-TW" dirty="0" smtClean="0">
                <a:ea typeface="DFKai-SB" pitchFamily="65" charset="-120"/>
              </a:rPr>
              <a:t>(Panic Disorder)</a:t>
            </a:r>
            <a:endParaRPr lang="en-US" dirty="0"/>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恐慌症是一種由交感神經過敏、導致的焦慮型精神官能症。</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當恐慌發作時患者感受到強烈不適，因此常求助於急診室。恐慌症的症狀常因為預期性焦慮而發作，也常無預警發生，造成患者嚴重身心煎熬。</a:t>
            </a:r>
            <a:endParaRPr lang="en-US" altLang="zh-TW" dirty="0" smtClean="0">
              <a:latin typeface="DFKai-SB" pitchFamily="65" charset="-120"/>
              <a:ea typeface="DFKai-SB" pitchFamily="65" charset="-120"/>
            </a:endParaRPr>
          </a:p>
          <a:p>
            <a:endParaRPr lang="en-US" dirty="0"/>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恐慌症常見的症狀</a:t>
            </a:r>
            <a:endParaRPr lang="en-US" dirty="0"/>
          </a:p>
        </p:txBody>
      </p:sp>
      <p:sp>
        <p:nvSpPr>
          <p:cNvPr id="3" name="Content Placeholder 2"/>
          <p:cNvSpPr>
            <a:spLocks noGrp="1"/>
          </p:cNvSpPr>
          <p:nvPr>
            <p:ph idx="1"/>
          </p:nvPr>
        </p:nvSpPr>
        <p:spPr/>
        <p:txBody>
          <a:bodyPr numCol="2"/>
          <a:lstStyle/>
          <a:p>
            <a:r>
              <a:rPr lang="zh-TW" altLang="en-US" dirty="0" smtClean="0">
                <a:latin typeface="DFKai-SB" pitchFamily="65" charset="-120"/>
                <a:ea typeface="DFKai-SB" pitchFamily="65" charset="-120"/>
              </a:rPr>
              <a:t>氣短或換氣過度急促</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心悸或心跳過速</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胸部疼痛或不適</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顫抖或晃動</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有窒息感</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感覺不真實，或與身邊周圍環境有出離感</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自汗</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噁心或胃部不適</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感覺頭暈，或頭重腳輕</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麻木或刺痛的感覺</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陣陣潮熱或寒溧</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有將近死亡的恐懼感，害怕失去控制，或者有發狂的恐懼</a:t>
            </a:r>
            <a:endParaRPr lang="en-US" dirty="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zh-TW" altLang="en-US" dirty="0" smtClean="0">
                <a:latin typeface="DFKai-SB" pitchFamily="65" charset="-120"/>
                <a:ea typeface="DFKai-SB" pitchFamily="65" charset="-120"/>
              </a:rPr>
              <a:t>常見抗憂鬱藥物種類及副作用</a:t>
            </a:r>
            <a:endParaRPr lang="en-US" dirty="0">
              <a:latin typeface="DFKai-SB" pitchFamily="65" charset="-120"/>
              <a:ea typeface="DFKai-SB" pitchFamily="65" charset="-120"/>
            </a:endParaRPr>
          </a:p>
        </p:txBody>
      </p:sp>
      <p:graphicFrame>
        <p:nvGraphicFramePr>
          <p:cNvPr id="4" name="Content Placeholder 3"/>
          <p:cNvGraphicFramePr>
            <a:graphicFrameLocks noGrp="1"/>
          </p:cNvGraphicFramePr>
          <p:nvPr>
            <p:ph idx="1"/>
          </p:nvPr>
        </p:nvGraphicFramePr>
        <p:xfrm>
          <a:off x="1752600" y="1371600"/>
          <a:ext cx="7208521" cy="5298239"/>
        </p:xfrm>
        <a:graphic>
          <a:graphicData uri="http://schemas.openxmlformats.org/drawingml/2006/table">
            <a:tbl>
              <a:tblPr firstRow="1" bandRow="1">
                <a:tableStyleId>{5C22544A-7EE6-4342-B048-85BDC9FD1C3A}</a:tableStyleId>
              </a:tblPr>
              <a:tblGrid>
                <a:gridCol w="1322801"/>
                <a:gridCol w="2511835"/>
                <a:gridCol w="3373885"/>
              </a:tblGrid>
              <a:tr h="451888">
                <a:tc>
                  <a:txBody>
                    <a:bodyPr/>
                    <a:lstStyle/>
                    <a:p>
                      <a:pPr algn="ctr" fontAlgn="ctr"/>
                      <a:r>
                        <a:rPr lang="zh-TW" altLang="en-US" sz="1400" b="0" i="0" u="none" strike="noStrike" dirty="0">
                          <a:solidFill>
                            <a:srgbClr val="000000"/>
                          </a:solidFill>
                          <a:latin typeface="DFKai-SB" pitchFamily="65" charset="-120"/>
                          <a:ea typeface="DFKai-SB" pitchFamily="65" charset="-120"/>
                        </a:rPr>
                        <a:t>抗憂鬱藥物種類</a:t>
                      </a:r>
                    </a:p>
                  </a:txBody>
                  <a:tcPr marL="9525" marR="9525" marT="9525" marB="0" anchor="ctr"/>
                </a:tc>
                <a:tc>
                  <a:txBody>
                    <a:bodyPr/>
                    <a:lstStyle/>
                    <a:p>
                      <a:pPr algn="ctr" fontAlgn="ctr"/>
                      <a:r>
                        <a:rPr lang="zh-TW" altLang="en-US" sz="1400" b="0" i="0" u="none" strike="noStrike" dirty="0">
                          <a:solidFill>
                            <a:srgbClr val="000000"/>
                          </a:solidFill>
                          <a:latin typeface="DFKai-SB" pitchFamily="65" charset="-120"/>
                          <a:ea typeface="DFKai-SB" pitchFamily="65" charset="-120"/>
                        </a:rPr>
                        <a:t>代表藥物</a:t>
                      </a:r>
                    </a:p>
                  </a:txBody>
                  <a:tcPr marL="9525" marR="9525" marT="9525" marB="0" anchor="ctr"/>
                </a:tc>
                <a:tc>
                  <a:txBody>
                    <a:bodyPr/>
                    <a:lstStyle/>
                    <a:p>
                      <a:pPr algn="ctr" fontAlgn="ctr"/>
                      <a:r>
                        <a:rPr lang="zh-TW" altLang="en-US" sz="1400" b="0" i="0" u="none" strike="noStrike" dirty="0">
                          <a:solidFill>
                            <a:srgbClr val="000000"/>
                          </a:solidFill>
                          <a:latin typeface="DFKai-SB" pitchFamily="65" charset="-120"/>
                          <a:ea typeface="DFKai-SB" pitchFamily="65" charset="-120"/>
                        </a:rPr>
                        <a:t>副作用</a:t>
                      </a:r>
                    </a:p>
                  </a:txBody>
                  <a:tcPr marL="9525" marR="9525" marT="9525" marB="0" anchor="ctr"/>
                </a:tc>
              </a:tr>
              <a:tr h="1081185">
                <a:tc>
                  <a:txBody>
                    <a:bodyPr/>
                    <a:lstStyle/>
                    <a:p>
                      <a:pPr algn="ctr" fontAlgn="ctr"/>
                      <a:r>
                        <a:rPr lang="en-US" sz="1400" b="0" i="0" u="none" strike="noStrike" dirty="0" smtClean="0">
                          <a:solidFill>
                            <a:srgbClr val="000000"/>
                          </a:solidFill>
                          <a:latin typeface="+mn-lt"/>
                          <a:ea typeface="DFKai-SB" pitchFamily="65" charset="-120"/>
                        </a:rPr>
                        <a:t>TCA</a:t>
                      </a:r>
                      <a:endParaRPr lang="en-US" sz="1400" b="0" i="0" u="none" strike="noStrike" dirty="0">
                        <a:solidFill>
                          <a:srgbClr val="000000"/>
                        </a:solidFill>
                        <a:latin typeface="+mn-lt"/>
                        <a:ea typeface="DFKai-SB" pitchFamily="65" charset="-120"/>
                      </a:endParaRPr>
                    </a:p>
                  </a:txBody>
                  <a:tcPr marL="9525" marR="9525" marT="9525" marB="0" anchor="ctr"/>
                </a:tc>
                <a:tc>
                  <a:txBody>
                    <a:bodyPr/>
                    <a:lstStyle/>
                    <a:p>
                      <a:pPr algn="l" fontAlgn="ctr"/>
                      <a:r>
                        <a:rPr lang="en-US" sz="1400" b="0" i="0" u="none" strike="noStrike" dirty="0" err="1">
                          <a:solidFill>
                            <a:srgbClr val="000000"/>
                          </a:solidFill>
                          <a:latin typeface="+mn-lt"/>
                          <a:ea typeface="DFKai-SB" pitchFamily="65" charset="-120"/>
                        </a:rPr>
                        <a:t>Ludiomil</a:t>
                      </a:r>
                      <a:r>
                        <a:rPr lang="en-US" sz="1400" b="0" i="0" u="none" strike="noStrike" dirty="0">
                          <a:solidFill>
                            <a:srgbClr val="000000"/>
                          </a:solidFill>
                          <a:latin typeface="+mn-lt"/>
                          <a:ea typeface="DFKai-SB" pitchFamily="65" charset="-120"/>
                        </a:rPr>
                        <a:t>, </a:t>
                      </a:r>
                      <a:r>
                        <a:rPr lang="en-US" sz="1400" b="0" i="0" u="none" strike="noStrike" dirty="0" err="1">
                          <a:solidFill>
                            <a:srgbClr val="000000"/>
                          </a:solidFill>
                          <a:latin typeface="+mn-lt"/>
                          <a:ea typeface="DFKai-SB" pitchFamily="65" charset="-120"/>
                        </a:rPr>
                        <a:t>Norpramin</a:t>
                      </a:r>
                      <a:r>
                        <a:rPr lang="en-US" sz="1400" b="0" i="0" u="none" strike="noStrike" dirty="0">
                          <a:solidFill>
                            <a:srgbClr val="000000"/>
                          </a:solidFill>
                          <a:latin typeface="+mn-lt"/>
                          <a:ea typeface="DFKai-SB" pitchFamily="65" charset="-120"/>
                        </a:rPr>
                        <a:t>, </a:t>
                      </a:r>
                      <a:r>
                        <a:rPr lang="en-US" sz="1400" b="0" i="0" u="none" strike="noStrike" dirty="0" err="1">
                          <a:solidFill>
                            <a:srgbClr val="000000"/>
                          </a:solidFill>
                          <a:latin typeface="+mn-lt"/>
                          <a:ea typeface="DFKai-SB" pitchFamily="65" charset="-120"/>
                        </a:rPr>
                        <a:t>Anafranil</a:t>
                      </a:r>
                      <a:r>
                        <a:rPr lang="en-US" sz="1400" b="0" i="0" u="none" strike="noStrike" dirty="0">
                          <a:solidFill>
                            <a:srgbClr val="000000"/>
                          </a:solidFill>
                          <a:latin typeface="+mn-lt"/>
                          <a:ea typeface="DFKai-SB" pitchFamily="65" charset="-120"/>
                        </a:rPr>
                        <a:t>, </a:t>
                      </a:r>
                      <a:r>
                        <a:rPr lang="en-US" sz="1400" b="0" i="0" u="none" strike="noStrike" dirty="0" err="1">
                          <a:solidFill>
                            <a:srgbClr val="000000"/>
                          </a:solidFill>
                          <a:latin typeface="+mn-lt"/>
                          <a:ea typeface="DFKai-SB" pitchFamily="65" charset="-120"/>
                        </a:rPr>
                        <a:t>Tofranil</a:t>
                      </a:r>
                      <a:endParaRPr lang="en-US" sz="1400" b="0" i="0" u="none" strike="noStrike" dirty="0">
                        <a:solidFill>
                          <a:srgbClr val="000000"/>
                        </a:solidFill>
                        <a:latin typeface="+mn-lt"/>
                        <a:ea typeface="DFKai-SB" pitchFamily="65" charset="-120"/>
                      </a:endParaRPr>
                    </a:p>
                  </a:txBody>
                  <a:tcPr marL="9525" marR="9525" marT="9525" marB="0" anchor="ctr"/>
                </a:tc>
                <a:tc>
                  <a:txBody>
                    <a:bodyPr/>
                    <a:lstStyle/>
                    <a:p>
                      <a:pPr algn="l" fontAlgn="ctr"/>
                      <a:r>
                        <a:rPr lang="zh-TW" altLang="en-US" sz="1400" b="0" i="0" u="none" strike="noStrike" dirty="0">
                          <a:solidFill>
                            <a:srgbClr val="000000"/>
                          </a:solidFill>
                          <a:latin typeface="DFKai-SB" pitchFamily="65" charset="-120"/>
                          <a:ea typeface="DFKai-SB" pitchFamily="65" charset="-120"/>
                        </a:rPr>
                        <a:t>便秘、口乾、視力模糊、嗜睡、尿液滯留、</a:t>
                      </a:r>
                      <a:r>
                        <a:rPr lang="zh-TW" altLang="en-US" sz="1400" b="1" i="0" u="none" strike="noStrike" dirty="0">
                          <a:solidFill>
                            <a:srgbClr val="000000"/>
                          </a:solidFill>
                          <a:latin typeface="DFKai-SB" pitchFamily="65" charset="-120"/>
                          <a:ea typeface="DFKai-SB" pitchFamily="65" charset="-120"/>
                        </a:rPr>
                        <a:t>姿勢性低血壓</a:t>
                      </a:r>
                      <a:r>
                        <a:rPr lang="zh-TW" altLang="en-US" sz="1400" b="0" i="0" u="none" strike="noStrike" dirty="0">
                          <a:solidFill>
                            <a:srgbClr val="000000"/>
                          </a:solidFill>
                          <a:latin typeface="DFKai-SB" pitchFamily="65" charset="-120"/>
                          <a:ea typeface="DFKai-SB" pitchFamily="65" charset="-120"/>
                        </a:rPr>
                        <a:t>、頭暈、體重增加、手抖、心跳快、陽痿、心律不整、心傳導不正常、</a:t>
                      </a:r>
                      <a:r>
                        <a:rPr lang="zh-TW" altLang="en-US" sz="1400" b="1" i="0" u="none" strike="noStrike" dirty="0">
                          <a:solidFill>
                            <a:srgbClr val="000000"/>
                          </a:solidFill>
                          <a:latin typeface="DFKai-SB" pitchFamily="65" charset="-120"/>
                          <a:ea typeface="DFKai-SB" pitchFamily="65" charset="-120"/>
                        </a:rPr>
                        <a:t>過量會致死、意識混亂（特別在老年人）</a:t>
                      </a:r>
                      <a:r>
                        <a:rPr lang="zh-TW" altLang="en-US" sz="1400" b="0" i="0" u="none" strike="noStrike" dirty="0">
                          <a:solidFill>
                            <a:srgbClr val="000000"/>
                          </a:solidFill>
                          <a:latin typeface="DFKai-SB" pitchFamily="65" charset="-120"/>
                          <a:ea typeface="DFKai-SB" pitchFamily="65" charset="-120"/>
                        </a:rPr>
                        <a:t>、</a:t>
                      </a:r>
                      <a:r>
                        <a:rPr lang="zh-TW" altLang="en-US" sz="1400" b="1" i="0" u="none" strike="noStrike" dirty="0">
                          <a:solidFill>
                            <a:srgbClr val="000000"/>
                          </a:solidFill>
                          <a:latin typeface="DFKai-SB" pitchFamily="65" charset="-120"/>
                          <a:ea typeface="DFKai-SB" pitchFamily="65" charset="-120"/>
                        </a:rPr>
                        <a:t>自殺傾向</a:t>
                      </a:r>
                      <a:endParaRPr lang="zh-TW" altLang="en-US" sz="1400" b="0" i="0" u="none" strike="noStrike" dirty="0">
                        <a:solidFill>
                          <a:srgbClr val="000000"/>
                        </a:solidFill>
                        <a:latin typeface="DFKai-SB" pitchFamily="65" charset="-120"/>
                        <a:ea typeface="DFKai-SB" pitchFamily="65" charset="-120"/>
                      </a:endParaRPr>
                    </a:p>
                  </a:txBody>
                  <a:tcPr marL="9525" marR="9525" marT="9525" marB="0" anchor="ctr"/>
                </a:tc>
              </a:tr>
              <a:tr h="652538">
                <a:tc>
                  <a:txBody>
                    <a:bodyPr/>
                    <a:lstStyle/>
                    <a:p>
                      <a:pPr algn="ctr" fontAlgn="ctr"/>
                      <a:r>
                        <a:rPr lang="en-US" sz="1400" b="0" i="0" u="none" strike="noStrike">
                          <a:solidFill>
                            <a:srgbClr val="000000"/>
                          </a:solidFill>
                          <a:latin typeface="+mn-lt"/>
                          <a:ea typeface="DFKai-SB" pitchFamily="65" charset="-120"/>
                        </a:rPr>
                        <a:t>MAOI/RIMA</a:t>
                      </a:r>
                    </a:p>
                  </a:txBody>
                  <a:tcPr marL="9525" marR="9525" marT="9525" marB="0" anchor="ctr"/>
                </a:tc>
                <a:tc>
                  <a:txBody>
                    <a:bodyPr/>
                    <a:lstStyle/>
                    <a:p>
                      <a:pPr algn="l" fontAlgn="ctr"/>
                      <a:r>
                        <a:rPr lang="en-US" sz="1400" b="0" i="0" u="none" strike="noStrike" dirty="0" err="1">
                          <a:solidFill>
                            <a:srgbClr val="000000"/>
                          </a:solidFill>
                          <a:latin typeface="+mn-lt"/>
                          <a:ea typeface="DFKai-SB" pitchFamily="65" charset="-120"/>
                        </a:rPr>
                        <a:t>Nardil</a:t>
                      </a:r>
                      <a:r>
                        <a:rPr lang="en-US" sz="1400" b="0" i="0" u="none" strike="noStrike" dirty="0">
                          <a:solidFill>
                            <a:srgbClr val="000000"/>
                          </a:solidFill>
                          <a:latin typeface="+mn-lt"/>
                          <a:ea typeface="DFKai-SB" pitchFamily="65" charset="-120"/>
                        </a:rPr>
                        <a:t>, </a:t>
                      </a:r>
                      <a:r>
                        <a:rPr lang="en-US" sz="1400" b="0" i="0" u="none" strike="noStrike" dirty="0" err="1">
                          <a:solidFill>
                            <a:srgbClr val="000000"/>
                          </a:solidFill>
                          <a:latin typeface="+mn-lt"/>
                          <a:ea typeface="DFKai-SB" pitchFamily="65" charset="-120"/>
                        </a:rPr>
                        <a:t>Parnate</a:t>
                      </a:r>
                      <a:r>
                        <a:rPr lang="en-US" sz="1400" b="0" i="0" u="none" strike="noStrike" dirty="0">
                          <a:solidFill>
                            <a:srgbClr val="000000"/>
                          </a:solidFill>
                          <a:latin typeface="+mn-lt"/>
                          <a:ea typeface="DFKai-SB" pitchFamily="65" charset="-120"/>
                        </a:rPr>
                        <a:t>, </a:t>
                      </a:r>
                      <a:r>
                        <a:rPr lang="en-US" sz="1400" b="0" i="0" u="none" strike="noStrike" dirty="0" err="1">
                          <a:solidFill>
                            <a:srgbClr val="000000"/>
                          </a:solidFill>
                          <a:latin typeface="+mn-lt"/>
                          <a:ea typeface="DFKai-SB" pitchFamily="65" charset="-120"/>
                        </a:rPr>
                        <a:t>Marplan</a:t>
                      </a:r>
                      <a:r>
                        <a:rPr lang="en-US" sz="1400" b="0" i="0" u="none" strike="noStrike" dirty="0">
                          <a:solidFill>
                            <a:srgbClr val="000000"/>
                          </a:solidFill>
                          <a:latin typeface="+mn-lt"/>
                          <a:ea typeface="DFKai-SB" pitchFamily="65" charset="-120"/>
                        </a:rPr>
                        <a:t>, </a:t>
                      </a:r>
                      <a:r>
                        <a:rPr lang="en-US" sz="1400" b="0" i="0" u="none" strike="noStrike" dirty="0" err="1">
                          <a:solidFill>
                            <a:srgbClr val="000000"/>
                          </a:solidFill>
                          <a:latin typeface="+mn-lt"/>
                          <a:ea typeface="DFKai-SB" pitchFamily="65" charset="-120"/>
                        </a:rPr>
                        <a:t>Aurorix</a:t>
                      </a:r>
                      <a:endParaRPr lang="en-US" sz="1400" b="0" i="0" u="none" strike="noStrike" dirty="0">
                        <a:solidFill>
                          <a:srgbClr val="000000"/>
                        </a:solidFill>
                        <a:latin typeface="+mn-lt"/>
                        <a:ea typeface="DFKai-SB" pitchFamily="65" charset="-120"/>
                      </a:endParaRPr>
                    </a:p>
                  </a:txBody>
                  <a:tcPr marL="9525" marR="9525" marT="9525" marB="0" anchor="ctr"/>
                </a:tc>
                <a:tc>
                  <a:txBody>
                    <a:bodyPr/>
                    <a:lstStyle/>
                    <a:p>
                      <a:pPr algn="l" fontAlgn="ctr"/>
                      <a:r>
                        <a:rPr lang="zh-TW" altLang="en-US" sz="1400" b="1" i="0" u="none" strike="noStrike" dirty="0">
                          <a:solidFill>
                            <a:srgbClr val="000000"/>
                          </a:solidFill>
                          <a:latin typeface="DFKai-SB" pitchFamily="65" charset="-120"/>
                          <a:ea typeface="DFKai-SB" pitchFamily="65" charset="-120"/>
                        </a:rPr>
                        <a:t>姿勢性低血壓</a:t>
                      </a:r>
                      <a:r>
                        <a:rPr lang="zh-TW" altLang="en-US" sz="1400" b="0" i="0" u="none" strike="noStrike" dirty="0">
                          <a:solidFill>
                            <a:srgbClr val="000000"/>
                          </a:solidFill>
                          <a:latin typeface="DFKai-SB" pitchFamily="65" charset="-120"/>
                          <a:ea typeface="DFKai-SB" pitchFamily="65" charset="-120"/>
                        </a:rPr>
                        <a:t>、頭暈、頭痛、</a:t>
                      </a:r>
                      <a:r>
                        <a:rPr lang="zh-TW" altLang="en-US" sz="1400" b="1" i="0" u="none" strike="noStrike" dirty="0">
                          <a:solidFill>
                            <a:srgbClr val="000000"/>
                          </a:solidFill>
                          <a:latin typeface="DFKai-SB" pitchFamily="65" charset="-120"/>
                          <a:ea typeface="DFKai-SB" pitchFamily="65" charset="-120"/>
                        </a:rPr>
                        <a:t>失眠</a:t>
                      </a:r>
                      <a:r>
                        <a:rPr lang="zh-TW" altLang="en-US" sz="1400" b="0" i="0" u="none" strike="noStrike" dirty="0">
                          <a:solidFill>
                            <a:srgbClr val="000000"/>
                          </a:solidFill>
                          <a:latin typeface="DFKai-SB" pitchFamily="65" charset="-120"/>
                          <a:ea typeface="DFKai-SB" pitchFamily="65" charset="-120"/>
                        </a:rPr>
                        <a:t>、噁心、嘔吐、口乾、便秘、解尿困難、視力模糊、性功能障礙</a:t>
                      </a:r>
                    </a:p>
                  </a:txBody>
                  <a:tcPr marL="9525" marR="9525" marT="9525" marB="0" anchor="ctr"/>
                </a:tc>
              </a:tr>
              <a:tr h="652538">
                <a:tc>
                  <a:txBody>
                    <a:bodyPr/>
                    <a:lstStyle/>
                    <a:p>
                      <a:pPr algn="ctr" fontAlgn="ctr"/>
                      <a:r>
                        <a:rPr lang="en-US" sz="1400" b="0" i="0" u="none" strike="noStrike">
                          <a:solidFill>
                            <a:srgbClr val="000000"/>
                          </a:solidFill>
                          <a:latin typeface="+mn-lt"/>
                          <a:ea typeface="DFKai-SB" pitchFamily="65" charset="-120"/>
                        </a:rPr>
                        <a:t>SSRI</a:t>
                      </a:r>
                    </a:p>
                  </a:txBody>
                  <a:tcPr marL="9525" marR="9525" marT="9525" marB="0" anchor="ctr"/>
                </a:tc>
                <a:tc>
                  <a:txBody>
                    <a:bodyPr/>
                    <a:lstStyle/>
                    <a:p>
                      <a:pPr algn="l" fontAlgn="ctr"/>
                      <a:r>
                        <a:rPr lang="en-US" sz="1400" b="0" i="0" u="none" strike="noStrike" dirty="0">
                          <a:solidFill>
                            <a:srgbClr val="000000"/>
                          </a:solidFill>
                          <a:latin typeface="+mn-lt"/>
                          <a:ea typeface="DFKai-SB" pitchFamily="65" charset="-120"/>
                        </a:rPr>
                        <a:t>Prozac, Zoloft, </a:t>
                      </a:r>
                      <a:r>
                        <a:rPr lang="en-US" sz="1400" b="0" i="0" u="none" strike="noStrike" dirty="0" err="1">
                          <a:solidFill>
                            <a:srgbClr val="000000"/>
                          </a:solidFill>
                          <a:latin typeface="+mn-lt"/>
                          <a:ea typeface="DFKai-SB" pitchFamily="65" charset="-120"/>
                        </a:rPr>
                        <a:t>Luvox</a:t>
                      </a:r>
                      <a:r>
                        <a:rPr lang="en-US" sz="1400" b="0" i="0" u="none" strike="noStrike" dirty="0">
                          <a:solidFill>
                            <a:srgbClr val="000000"/>
                          </a:solidFill>
                          <a:latin typeface="+mn-lt"/>
                          <a:ea typeface="DFKai-SB" pitchFamily="65" charset="-120"/>
                        </a:rPr>
                        <a:t>, </a:t>
                      </a:r>
                      <a:r>
                        <a:rPr lang="en-US" sz="1400" b="0" i="0" u="none" strike="noStrike" dirty="0" err="1">
                          <a:solidFill>
                            <a:srgbClr val="000000"/>
                          </a:solidFill>
                          <a:latin typeface="+mn-lt"/>
                          <a:ea typeface="DFKai-SB" pitchFamily="65" charset="-120"/>
                        </a:rPr>
                        <a:t>Seroxat</a:t>
                      </a:r>
                      <a:r>
                        <a:rPr lang="en-US" sz="1400" b="0" i="0" u="none" strike="noStrike" dirty="0">
                          <a:solidFill>
                            <a:srgbClr val="000000"/>
                          </a:solidFill>
                          <a:latin typeface="+mn-lt"/>
                          <a:ea typeface="DFKai-SB" pitchFamily="65" charset="-120"/>
                        </a:rPr>
                        <a:t>, </a:t>
                      </a:r>
                      <a:r>
                        <a:rPr lang="en-US" sz="1400" b="0" i="0" u="none" strike="noStrike" dirty="0" err="1">
                          <a:solidFill>
                            <a:srgbClr val="000000"/>
                          </a:solidFill>
                          <a:latin typeface="+mn-lt"/>
                          <a:ea typeface="DFKai-SB" pitchFamily="65" charset="-120"/>
                        </a:rPr>
                        <a:t>Cipramil</a:t>
                      </a:r>
                      <a:r>
                        <a:rPr lang="en-US" sz="1400" b="0" i="0" u="none" strike="noStrike" dirty="0">
                          <a:solidFill>
                            <a:srgbClr val="000000"/>
                          </a:solidFill>
                          <a:latin typeface="+mn-lt"/>
                          <a:ea typeface="DFKai-SB" pitchFamily="65" charset="-120"/>
                        </a:rPr>
                        <a:t>, </a:t>
                      </a:r>
                      <a:r>
                        <a:rPr lang="en-US" sz="1400" b="0" i="0" u="none" strike="noStrike" dirty="0" err="1">
                          <a:solidFill>
                            <a:srgbClr val="000000"/>
                          </a:solidFill>
                          <a:latin typeface="+mn-lt"/>
                          <a:ea typeface="DFKai-SB" pitchFamily="65" charset="-120"/>
                        </a:rPr>
                        <a:t>Lexapro</a:t>
                      </a:r>
                      <a:endParaRPr lang="en-US" sz="1400" b="0" i="0" u="none" strike="noStrike" dirty="0">
                        <a:solidFill>
                          <a:srgbClr val="000000"/>
                        </a:solidFill>
                        <a:latin typeface="+mn-lt"/>
                        <a:ea typeface="DFKai-SB" pitchFamily="65" charset="-120"/>
                      </a:endParaRPr>
                    </a:p>
                  </a:txBody>
                  <a:tcPr marL="9525" marR="9525" marT="9525" marB="0" anchor="ctr"/>
                </a:tc>
                <a:tc>
                  <a:txBody>
                    <a:bodyPr/>
                    <a:lstStyle/>
                    <a:p>
                      <a:pPr algn="l" fontAlgn="ctr"/>
                      <a:r>
                        <a:rPr lang="zh-TW" altLang="en-US" sz="1400" b="1" i="0" u="none" strike="noStrike" dirty="0">
                          <a:solidFill>
                            <a:srgbClr val="000000"/>
                          </a:solidFill>
                          <a:latin typeface="DFKai-SB" pitchFamily="65" charset="-120"/>
                          <a:ea typeface="DFKai-SB" pitchFamily="65" charset="-120"/>
                        </a:rPr>
                        <a:t>煩躁、幻覺</a:t>
                      </a:r>
                      <a:r>
                        <a:rPr lang="zh-TW" altLang="en-US" sz="1400" b="0" i="0" u="none" strike="noStrike" dirty="0">
                          <a:solidFill>
                            <a:srgbClr val="000000"/>
                          </a:solidFill>
                          <a:latin typeface="DFKai-SB" pitchFamily="65" charset="-120"/>
                          <a:ea typeface="DFKai-SB" pitchFamily="65" charset="-120"/>
                        </a:rPr>
                        <a:t>、坐立不安、</a:t>
                      </a:r>
                      <a:r>
                        <a:rPr lang="zh-TW" altLang="en-US" sz="1400" b="1" i="0" u="none" strike="noStrike" dirty="0">
                          <a:solidFill>
                            <a:srgbClr val="000000"/>
                          </a:solidFill>
                          <a:latin typeface="DFKai-SB" pitchFamily="65" charset="-120"/>
                          <a:ea typeface="DFKai-SB" pitchFamily="65" charset="-120"/>
                        </a:rPr>
                        <a:t>焦慮、失眠</a:t>
                      </a:r>
                      <a:r>
                        <a:rPr lang="zh-TW" altLang="en-US" sz="1400" b="0" i="0" u="none" strike="noStrike" dirty="0">
                          <a:solidFill>
                            <a:srgbClr val="000000"/>
                          </a:solidFill>
                          <a:latin typeface="DFKai-SB" pitchFamily="65" charset="-120"/>
                          <a:ea typeface="DFKai-SB" pitchFamily="65" charset="-120"/>
                        </a:rPr>
                        <a:t>、性功能失調、噁心、 腹瀉、腸胃不適、頭痛、</a:t>
                      </a:r>
                      <a:r>
                        <a:rPr lang="zh-TW" altLang="en-US" sz="1400" b="1" i="0" u="none" strike="noStrike" dirty="0">
                          <a:solidFill>
                            <a:srgbClr val="000000"/>
                          </a:solidFill>
                          <a:latin typeface="DFKai-SB" pitchFamily="65" charset="-120"/>
                          <a:ea typeface="DFKai-SB" pitchFamily="65" charset="-120"/>
                        </a:rPr>
                        <a:t>增加侵略性和敵意、自殺傾向</a:t>
                      </a:r>
                      <a:endParaRPr lang="zh-TW" altLang="en-US" sz="1400" b="0" i="0" u="none" strike="noStrike" dirty="0">
                        <a:solidFill>
                          <a:srgbClr val="000000"/>
                        </a:solidFill>
                        <a:latin typeface="DFKai-SB" pitchFamily="65" charset="-120"/>
                        <a:ea typeface="DFKai-SB" pitchFamily="65" charset="-120"/>
                      </a:endParaRPr>
                    </a:p>
                  </a:txBody>
                  <a:tcPr marL="9525" marR="9525" marT="9525" marB="0" anchor="ctr"/>
                </a:tc>
              </a:tr>
              <a:tr h="451888">
                <a:tc>
                  <a:txBody>
                    <a:bodyPr/>
                    <a:lstStyle/>
                    <a:p>
                      <a:pPr algn="ctr" fontAlgn="ctr"/>
                      <a:r>
                        <a:rPr lang="en-US" sz="1400" b="0" i="0" u="none" strike="noStrike">
                          <a:solidFill>
                            <a:srgbClr val="000000"/>
                          </a:solidFill>
                          <a:latin typeface="+mn-lt"/>
                          <a:ea typeface="DFKai-SB" pitchFamily="65" charset="-120"/>
                        </a:rPr>
                        <a:t>NRI</a:t>
                      </a:r>
                    </a:p>
                  </a:txBody>
                  <a:tcPr marL="9525" marR="9525" marT="9525" marB="0" anchor="ctr"/>
                </a:tc>
                <a:tc>
                  <a:txBody>
                    <a:bodyPr/>
                    <a:lstStyle/>
                    <a:p>
                      <a:pPr algn="l" fontAlgn="ctr"/>
                      <a:r>
                        <a:rPr lang="en-US" sz="1400" b="0" i="0" u="none" strike="noStrike">
                          <a:solidFill>
                            <a:srgbClr val="000000"/>
                          </a:solidFill>
                          <a:latin typeface="+mn-lt"/>
                          <a:ea typeface="DFKai-SB" pitchFamily="65" charset="-120"/>
                        </a:rPr>
                        <a:t>Edronax, Vestra, Strattera</a:t>
                      </a:r>
                    </a:p>
                  </a:txBody>
                  <a:tcPr marL="9525" marR="9525" marT="9525" marB="0" anchor="ctr"/>
                </a:tc>
                <a:tc>
                  <a:txBody>
                    <a:bodyPr/>
                    <a:lstStyle/>
                    <a:p>
                      <a:pPr algn="l" fontAlgn="ctr"/>
                      <a:r>
                        <a:rPr lang="zh-TW" altLang="en-US" sz="1400" b="1" i="0" u="none" strike="noStrike" dirty="0">
                          <a:solidFill>
                            <a:srgbClr val="000000"/>
                          </a:solidFill>
                          <a:latin typeface="DFKai-SB" pitchFamily="65" charset="-120"/>
                          <a:ea typeface="DFKai-SB" pitchFamily="65" charset="-120"/>
                        </a:rPr>
                        <a:t>幻聽幻覺</a:t>
                      </a:r>
                      <a:r>
                        <a:rPr lang="zh-TW" altLang="en-US" sz="1400" b="0" i="0" u="none" strike="noStrike" dirty="0">
                          <a:solidFill>
                            <a:srgbClr val="000000"/>
                          </a:solidFill>
                          <a:latin typeface="DFKai-SB" pitchFamily="65" charset="-120"/>
                          <a:ea typeface="DFKai-SB" pitchFamily="65" charset="-120"/>
                        </a:rPr>
                        <a:t>、</a:t>
                      </a:r>
                      <a:r>
                        <a:rPr lang="zh-TW" altLang="en-US" sz="1400" b="1" i="0" u="none" strike="noStrike" dirty="0">
                          <a:solidFill>
                            <a:srgbClr val="000000"/>
                          </a:solidFill>
                          <a:latin typeface="DFKai-SB" pitchFamily="65" charset="-120"/>
                          <a:ea typeface="DFKai-SB" pitchFamily="65" charset="-120"/>
                        </a:rPr>
                        <a:t>憂鬱</a:t>
                      </a:r>
                      <a:r>
                        <a:rPr lang="zh-TW" altLang="en-US" sz="1400" b="0" i="0" u="none" strike="noStrike" dirty="0">
                          <a:solidFill>
                            <a:srgbClr val="000000"/>
                          </a:solidFill>
                          <a:latin typeface="DFKai-SB" pitchFamily="65" charset="-120"/>
                          <a:ea typeface="DFKai-SB" pitchFamily="65" charset="-120"/>
                        </a:rPr>
                        <a:t>、心臟病，反應遲鈍、</a:t>
                      </a:r>
                      <a:r>
                        <a:rPr lang="zh-TW" altLang="en-US" sz="1400" b="1" i="0" u="none" strike="noStrike" dirty="0">
                          <a:solidFill>
                            <a:srgbClr val="000000"/>
                          </a:solidFill>
                          <a:latin typeface="DFKai-SB" pitchFamily="65" charset="-120"/>
                          <a:ea typeface="DFKai-SB" pitchFamily="65" charset="-120"/>
                        </a:rPr>
                        <a:t>自殺傾向</a:t>
                      </a:r>
                      <a:endParaRPr lang="zh-TW" altLang="en-US" sz="1400" b="0" i="0" u="none" strike="noStrike" dirty="0">
                        <a:solidFill>
                          <a:srgbClr val="000000"/>
                        </a:solidFill>
                        <a:latin typeface="DFKai-SB" pitchFamily="65" charset="-120"/>
                        <a:ea typeface="DFKai-SB" pitchFamily="65" charset="-120"/>
                      </a:endParaRPr>
                    </a:p>
                  </a:txBody>
                  <a:tcPr marL="9525" marR="9525" marT="9525" marB="0" anchor="ctr"/>
                </a:tc>
              </a:tr>
              <a:tr h="451888">
                <a:tc>
                  <a:txBody>
                    <a:bodyPr/>
                    <a:lstStyle/>
                    <a:p>
                      <a:pPr algn="ctr" fontAlgn="ctr"/>
                      <a:r>
                        <a:rPr lang="en-US" sz="1400" b="0" i="0" u="none" strike="noStrike">
                          <a:solidFill>
                            <a:srgbClr val="000000"/>
                          </a:solidFill>
                          <a:latin typeface="+mn-lt"/>
                          <a:ea typeface="DFKai-SB" pitchFamily="65" charset="-120"/>
                        </a:rPr>
                        <a:t>SNRI</a:t>
                      </a:r>
                    </a:p>
                  </a:txBody>
                  <a:tcPr marL="9525" marR="9525" marT="9525" marB="0" anchor="ctr"/>
                </a:tc>
                <a:tc>
                  <a:txBody>
                    <a:bodyPr/>
                    <a:lstStyle/>
                    <a:p>
                      <a:pPr algn="l" fontAlgn="ctr"/>
                      <a:r>
                        <a:rPr lang="en-US" sz="1400" b="0" i="0" u="none" strike="noStrike">
                          <a:solidFill>
                            <a:srgbClr val="000000"/>
                          </a:solidFill>
                          <a:latin typeface="+mn-lt"/>
                          <a:ea typeface="DFKai-SB" pitchFamily="65" charset="-120"/>
                        </a:rPr>
                        <a:t>Efexor, Cymbalta, Ixel</a:t>
                      </a:r>
                    </a:p>
                  </a:txBody>
                  <a:tcPr marL="9525" marR="9525" marT="9525" marB="0" anchor="ctr"/>
                </a:tc>
                <a:tc>
                  <a:txBody>
                    <a:bodyPr/>
                    <a:lstStyle/>
                    <a:p>
                      <a:pPr algn="l" fontAlgn="ctr"/>
                      <a:r>
                        <a:rPr lang="zh-TW" altLang="en-US" sz="1400" b="0" i="0" u="none" strike="noStrike" dirty="0">
                          <a:solidFill>
                            <a:srgbClr val="000000"/>
                          </a:solidFill>
                          <a:latin typeface="DFKai-SB" pitchFamily="65" charset="-120"/>
                          <a:ea typeface="DFKai-SB" pitchFamily="65" charset="-120"/>
                        </a:rPr>
                        <a:t>噁心、</a:t>
                      </a:r>
                      <a:r>
                        <a:rPr lang="zh-TW" altLang="en-US" sz="1400" b="1" i="0" u="none" strike="noStrike" dirty="0">
                          <a:solidFill>
                            <a:srgbClr val="000000"/>
                          </a:solidFill>
                          <a:latin typeface="DFKai-SB" pitchFamily="65" charset="-120"/>
                          <a:ea typeface="DFKai-SB" pitchFamily="65" charset="-120"/>
                        </a:rPr>
                        <a:t>焦躁</a:t>
                      </a:r>
                      <a:r>
                        <a:rPr lang="zh-TW" altLang="en-US" sz="1400" b="0" i="0" u="none" strike="noStrike" dirty="0">
                          <a:solidFill>
                            <a:srgbClr val="000000"/>
                          </a:solidFill>
                          <a:latin typeface="DFKai-SB" pitchFamily="65" charset="-120"/>
                          <a:ea typeface="DFKai-SB" pitchFamily="65" charset="-120"/>
                        </a:rPr>
                        <a:t>、</a:t>
                      </a:r>
                      <a:r>
                        <a:rPr lang="zh-TW" altLang="en-US" sz="1400" b="1" i="0" u="none" strike="noStrike" dirty="0">
                          <a:solidFill>
                            <a:srgbClr val="000000"/>
                          </a:solidFill>
                          <a:latin typeface="DFKai-SB" pitchFamily="65" charset="-120"/>
                          <a:ea typeface="DFKai-SB" pitchFamily="65" charset="-120"/>
                        </a:rPr>
                        <a:t>失眠</a:t>
                      </a:r>
                      <a:r>
                        <a:rPr lang="zh-TW" altLang="en-US" sz="1400" b="0" i="0" u="none" strike="noStrike" dirty="0">
                          <a:solidFill>
                            <a:srgbClr val="000000"/>
                          </a:solidFill>
                          <a:latin typeface="DFKai-SB" pitchFamily="65" charset="-120"/>
                          <a:ea typeface="DFKai-SB" pitchFamily="65" charset="-120"/>
                        </a:rPr>
                        <a:t>、性功能失調、</a:t>
                      </a:r>
                      <a:r>
                        <a:rPr lang="zh-TW" altLang="en-US" sz="1400" b="1" i="0" u="none" strike="noStrike" dirty="0">
                          <a:solidFill>
                            <a:srgbClr val="000000"/>
                          </a:solidFill>
                          <a:latin typeface="DFKai-SB" pitchFamily="65" charset="-120"/>
                          <a:ea typeface="DFKai-SB" pitchFamily="65" charset="-120"/>
                        </a:rPr>
                        <a:t>高血壓</a:t>
                      </a:r>
                      <a:r>
                        <a:rPr lang="zh-TW" altLang="en-US" sz="1400" b="0" i="0" u="none" strike="noStrike" dirty="0">
                          <a:solidFill>
                            <a:srgbClr val="000000"/>
                          </a:solidFill>
                          <a:latin typeface="DFKai-SB" pitchFamily="65" charset="-120"/>
                          <a:ea typeface="DFKai-SB" pitchFamily="65" charset="-120"/>
                        </a:rPr>
                        <a:t>、頭痛</a:t>
                      </a:r>
                    </a:p>
                  </a:txBody>
                  <a:tcPr marL="9525" marR="9525" marT="9525" marB="0" anchor="ctr"/>
                </a:tc>
              </a:tr>
              <a:tr h="451888">
                <a:tc>
                  <a:txBody>
                    <a:bodyPr/>
                    <a:lstStyle/>
                    <a:p>
                      <a:pPr algn="ctr" fontAlgn="ctr"/>
                      <a:r>
                        <a:rPr lang="en-US" sz="1400" b="0" i="0" u="none" strike="noStrike">
                          <a:solidFill>
                            <a:srgbClr val="000000"/>
                          </a:solidFill>
                          <a:latin typeface="+mn-lt"/>
                          <a:ea typeface="DFKai-SB" pitchFamily="65" charset="-120"/>
                        </a:rPr>
                        <a:t>NDRI</a:t>
                      </a:r>
                    </a:p>
                  </a:txBody>
                  <a:tcPr marL="9525" marR="9525" marT="9525" marB="0" anchor="ctr"/>
                </a:tc>
                <a:tc>
                  <a:txBody>
                    <a:bodyPr/>
                    <a:lstStyle/>
                    <a:p>
                      <a:pPr algn="l" fontAlgn="ctr"/>
                      <a:r>
                        <a:rPr lang="en-US" sz="1400" b="0" i="0" u="none" strike="noStrike">
                          <a:solidFill>
                            <a:srgbClr val="000000"/>
                          </a:solidFill>
                          <a:latin typeface="+mn-lt"/>
                          <a:ea typeface="DFKai-SB" pitchFamily="65" charset="-120"/>
                        </a:rPr>
                        <a:t>Wellbutrin, Bupropion</a:t>
                      </a:r>
                    </a:p>
                  </a:txBody>
                  <a:tcPr marL="9525" marR="9525" marT="9525" marB="0" anchor="ctr"/>
                </a:tc>
                <a:tc>
                  <a:txBody>
                    <a:bodyPr/>
                    <a:lstStyle/>
                    <a:p>
                      <a:pPr algn="l" fontAlgn="ctr"/>
                      <a:r>
                        <a:rPr lang="zh-TW" altLang="en-US" sz="1400" b="1" i="0" u="none" strike="noStrike" dirty="0">
                          <a:solidFill>
                            <a:srgbClr val="000000"/>
                          </a:solidFill>
                          <a:latin typeface="DFKai-SB" pitchFamily="65" charset="-120"/>
                          <a:ea typeface="DFKai-SB" pitchFamily="65" charset="-120"/>
                        </a:rPr>
                        <a:t>癲癇、失眠、焦躁</a:t>
                      </a:r>
                      <a:r>
                        <a:rPr lang="zh-TW" altLang="en-US" sz="1400" b="0" i="0" u="none" strike="noStrike" dirty="0">
                          <a:solidFill>
                            <a:srgbClr val="000000"/>
                          </a:solidFill>
                          <a:latin typeface="DFKai-SB" pitchFamily="65" charset="-120"/>
                          <a:ea typeface="DFKai-SB" pitchFamily="65" charset="-120"/>
                        </a:rPr>
                        <a:t>、噁心</a:t>
                      </a:r>
                    </a:p>
                  </a:txBody>
                  <a:tcPr marL="9525" marR="9525" marT="9525" marB="0" anchor="ctr"/>
                </a:tc>
              </a:tr>
              <a:tr h="451888">
                <a:tc>
                  <a:txBody>
                    <a:bodyPr/>
                    <a:lstStyle/>
                    <a:p>
                      <a:pPr algn="ctr" fontAlgn="ctr"/>
                      <a:r>
                        <a:rPr lang="en-US" sz="1400" b="0" i="0" u="none" strike="noStrike">
                          <a:solidFill>
                            <a:srgbClr val="000000"/>
                          </a:solidFill>
                          <a:latin typeface="+mn-lt"/>
                          <a:ea typeface="DFKai-SB" pitchFamily="65" charset="-120"/>
                        </a:rPr>
                        <a:t>SARI</a:t>
                      </a:r>
                    </a:p>
                  </a:txBody>
                  <a:tcPr marL="9525" marR="9525" marT="9525" marB="0" anchor="ctr"/>
                </a:tc>
                <a:tc>
                  <a:txBody>
                    <a:bodyPr/>
                    <a:lstStyle/>
                    <a:p>
                      <a:pPr algn="l" fontAlgn="ctr"/>
                      <a:r>
                        <a:rPr lang="en-US" sz="1400" b="0" i="0" u="none" strike="noStrike">
                          <a:solidFill>
                            <a:srgbClr val="000000"/>
                          </a:solidFill>
                          <a:latin typeface="+mn-lt"/>
                          <a:ea typeface="DFKai-SB" pitchFamily="65" charset="-120"/>
                        </a:rPr>
                        <a:t>Trazodone, Cirzodone, Mesyrel </a:t>
                      </a:r>
                    </a:p>
                  </a:txBody>
                  <a:tcPr marL="9525" marR="9525" marT="9525" marB="0" anchor="ctr"/>
                </a:tc>
                <a:tc>
                  <a:txBody>
                    <a:bodyPr/>
                    <a:lstStyle/>
                    <a:p>
                      <a:pPr algn="l" fontAlgn="ctr"/>
                      <a:r>
                        <a:rPr lang="zh-TW" altLang="en-US" sz="1400" b="0" i="0" u="none" strike="noStrike" dirty="0">
                          <a:solidFill>
                            <a:srgbClr val="000000"/>
                          </a:solidFill>
                          <a:latin typeface="DFKai-SB" pitchFamily="65" charset="-120"/>
                          <a:ea typeface="DFKai-SB" pitchFamily="65" charset="-120"/>
                        </a:rPr>
                        <a:t>嗜睡、噁心、</a:t>
                      </a:r>
                      <a:r>
                        <a:rPr lang="zh-TW" altLang="en-US" sz="1400" b="1" i="0" u="none" strike="noStrike" dirty="0">
                          <a:solidFill>
                            <a:srgbClr val="000000"/>
                          </a:solidFill>
                          <a:latin typeface="DFKai-SB" pitchFamily="65" charset="-120"/>
                          <a:ea typeface="DFKai-SB" pitchFamily="65" charset="-120"/>
                        </a:rPr>
                        <a:t>姿勢性低血壓</a:t>
                      </a:r>
                      <a:r>
                        <a:rPr lang="zh-TW" altLang="en-US" sz="1400" b="0" i="0" u="none" strike="noStrike" dirty="0">
                          <a:solidFill>
                            <a:srgbClr val="000000"/>
                          </a:solidFill>
                          <a:latin typeface="DFKai-SB" pitchFamily="65" charset="-120"/>
                          <a:ea typeface="DFKai-SB" pitchFamily="65" charset="-120"/>
                        </a:rPr>
                        <a:t>、持續陰莖勃起</a:t>
                      </a:r>
                    </a:p>
                  </a:txBody>
                  <a:tcPr marL="9525" marR="9525" marT="9525" marB="0" anchor="ctr"/>
                </a:tc>
              </a:tr>
              <a:tr h="652538">
                <a:tc>
                  <a:txBody>
                    <a:bodyPr/>
                    <a:lstStyle/>
                    <a:p>
                      <a:pPr algn="ctr" fontAlgn="ctr"/>
                      <a:r>
                        <a:rPr lang="en-US" sz="1400" b="0" i="0" u="none" strike="noStrike">
                          <a:solidFill>
                            <a:srgbClr val="000000"/>
                          </a:solidFill>
                          <a:latin typeface="+mn-lt"/>
                          <a:ea typeface="DFKai-SB" pitchFamily="65" charset="-120"/>
                        </a:rPr>
                        <a:t>NASSA</a:t>
                      </a:r>
                    </a:p>
                  </a:txBody>
                  <a:tcPr marL="9525" marR="9525" marT="9525" marB="0" anchor="ctr"/>
                </a:tc>
                <a:tc>
                  <a:txBody>
                    <a:bodyPr/>
                    <a:lstStyle/>
                    <a:p>
                      <a:pPr algn="l" fontAlgn="ctr"/>
                      <a:r>
                        <a:rPr lang="en-US" sz="1400" b="0" i="0" u="none" strike="noStrike" dirty="0" err="1">
                          <a:solidFill>
                            <a:srgbClr val="000000"/>
                          </a:solidFill>
                          <a:latin typeface="+mn-lt"/>
                          <a:ea typeface="DFKai-SB" pitchFamily="65" charset="-120"/>
                        </a:rPr>
                        <a:t>Remeron</a:t>
                      </a:r>
                      <a:endParaRPr lang="en-US" sz="1400" b="0" i="0" u="none" strike="noStrike" dirty="0">
                        <a:solidFill>
                          <a:srgbClr val="000000"/>
                        </a:solidFill>
                        <a:latin typeface="+mn-lt"/>
                        <a:ea typeface="DFKai-SB" pitchFamily="65" charset="-120"/>
                      </a:endParaRPr>
                    </a:p>
                  </a:txBody>
                  <a:tcPr marL="9525" marR="9525" marT="9525" marB="0" anchor="ctr"/>
                </a:tc>
                <a:tc>
                  <a:txBody>
                    <a:bodyPr/>
                    <a:lstStyle/>
                    <a:p>
                      <a:pPr algn="l" fontAlgn="ctr"/>
                      <a:r>
                        <a:rPr lang="zh-TW" altLang="en-US" sz="1400" b="0" i="0" u="none" strike="noStrike" dirty="0">
                          <a:solidFill>
                            <a:srgbClr val="000000"/>
                          </a:solidFill>
                          <a:latin typeface="DFKai-SB" pitchFamily="65" charset="-120"/>
                          <a:ea typeface="DFKai-SB" pitchFamily="65" charset="-120"/>
                        </a:rPr>
                        <a:t>白天嗜睡、胃口與體重增加、短暫性嗜中性白血球增加、</a:t>
                      </a:r>
                      <a:r>
                        <a:rPr lang="zh-TW" altLang="en-US" sz="1400" b="1" i="0" u="none" strike="noStrike" dirty="0">
                          <a:solidFill>
                            <a:srgbClr val="000000"/>
                          </a:solidFill>
                          <a:latin typeface="DFKai-SB" pitchFamily="65" charset="-120"/>
                          <a:ea typeface="DFKai-SB" pitchFamily="65" charset="-120"/>
                        </a:rPr>
                        <a:t>短暫性肝功能上升，尤其是</a:t>
                      </a:r>
                      <a:r>
                        <a:rPr lang="en-US" altLang="zh-TW" sz="1400" b="1" i="0" u="none" strike="noStrike" dirty="0">
                          <a:solidFill>
                            <a:srgbClr val="000000"/>
                          </a:solidFill>
                          <a:latin typeface="DFKai-SB" pitchFamily="65" charset="-120"/>
                          <a:ea typeface="DFKai-SB" pitchFamily="65" charset="-120"/>
                        </a:rPr>
                        <a:t>SGPT</a:t>
                      </a:r>
                    </a:p>
                  </a:txBody>
                  <a:tcPr marL="9525" marR="9525" marT="9525" marB="0" anchor="ctr"/>
                </a:tc>
              </a:tr>
            </a:tbl>
          </a:graphicData>
        </a:graphic>
      </p:graphicFrame>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關於精神科藥物資訊的相關連結</a:t>
            </a:r>
            <a:endParaRPr lang="en-US" dirty="0">
              <a:latin typeface="DFKai-SB" pitchFamily="65" charset="-120"/>
              <a:ea typeface="DFKai-SB" pitchFamily="65" charset="-120"/>
            </a:endParaRPr>
          </a:p>
        </p:txBody>
      </p:sp>
      <p:sp>
        <p:nvSpPr>
          <p:cNvPr id="3" name="Content Placeholder 2"/>
          <p:cNvSpPr>
            <a:spLocks noGrp="1"/>
          </p:cNvSpPr>
          <p:nvPr>
            <p:ph idx="1"/>
          </p:nvPr>
        </p:nvSpPr>
        <p:spPr>
          <a:xfrm>
            <a:off x="1767840" y="1121093"/>
            <a:ext cx="7010400" cy="4572000"/>
          </a:xfrm>
        </p:spPr>
        <p:txBody>
          <a:bodyPr/>
          <a:lstStyle/>
          <a:p>
            <a:r>
              <a:rPr lang="en-US" sz="1900" dirty="0" err="1" smtClean="0"/>
              <a:t>Youtube</a:t>
            </a:r>
            <a:r>
              <a:rPr lang="en-US" sz="1900" dirty="0" smtClean="0"/>
              <a:t>:</a:t>
            </a:r>
          </a:p>
          <a:p>
            <a:pPr lvl="1"/>
            <a:r>
              <a:rPr lang="zh-TW" altLang="en-US" sz="1900" i="0" dirty="0" smtClean="0">
                <a:latin typeface="DFKai-SB" pitchFamily="65" charset="-120"/>
                <a:ea typeface="DFKai-SB" pitchFamily="65" charset="-120"/>
              </a:rPr>
              <a:t>精神科藥物未曾公開過的真相</a:t>
            </a:r>
            <a:endParaRPr lang="en-US" altLang="zh-TW" sz="1900" i="0" dirty="0" smtClean="0">
              <a:latin typeface="DFKai-SB" pitchFamily="65" charset="-120"/>
              <a:ea typeface="DFKai-SB" pitchFamily="65" charset="-120"/>
            </a:endParaRPr>
          </a:p>
          <a:p>
            <a:pPr lvl="1">
              <a:buNone/>
            </a:pPr>
            <a:r>
              <a:rPr lang="en-US" altLang="zh-TW" sz="1900" i="0" dirty="0" smtClean="0">
                <a:hlinkClick r:id="rId2"/>
              </a:rPr>
              <a:t>https://www.youtube.com/playlist?list=PLE63BF146E10E32E1</a:t>
            </a:r>
            <a:endParaRPr lang="en-US" altLang="zh-TW" sz="1900" i="0" dirty="0" smtClean="0"/>
          </a:p>
          <a:p>
            <a:pPr lvl="1"/>
            <a:r>
              <a:rPr lang="en-US" altLang="zh-TW" sz="1900" i="0" dirty="0" smtClean="0"/>
              <a:t>SSRI</a:t>
            </a:r>
            <a:r>
              <a:rPr lang="zh-TW" altLang="en-US" sz="1900" i="0" dirty="0" smtClean="0">
                <a:latin typeface="DFKai-SB" pitchFamily="65" charset="-120"/>
                <a:ea typeface="DFKai-SB" pitchFamily="65" charset="-120"/>
              </a:rPr>
              <a:t>的真相，醫生悔改</a:t>
            </a:r>
            <a:r>
              <a:rPr lang="en-US" altLang="zh-TW" sz="1900" i="0" dirty="0" smtClean="0">
                <a:latin typeface="DFKai-SB" pitchFamily="65" charset="-120"/>
                <a:ea typeface="DFKai-SB" pitchFamily="65" charset="-120"/>
              </a:rPr>
              <a:t>, </a:t>
            </a:r>
            <a:r>
              <a:rPr lang="zh-TW" altLang="en-US" sz="1900" i="0" dirty="0" smtClean="0">
                <a:latin typeface="DFKai-SB" pitchFamily="65" charset="-120"/>
                <a:ea typeface="DFKai-SB" pitchFamily="65" charset="-120"/>
              </a:rPr>
              <a:t>講述自己參與最高程度的貪污過程</a:t>
            </a:r>
            <a:endParaRPr lang="en-US" altLang="zh-TW" sz="1900" i="0" dirty="0" smtClean="0">
              <a:latin typeface="DFKai-SB" pitchFamily="65" charset="-120"/>
              <a:ea typeface="DFKai-SB" pitchFamily="65" charset="-120"/>
            </a:endParaRPr>
          </a:p>
          <a:p>
            <a:pPr lvl="1">
              <a:buNone/>
            </a:pPr>
            <a:r>
              <a:rPr lang="en-US" sz="1900" i="0" dirty="0" smtClean="0">
                <a:hlinkClick r:id="rId3"/>
              </a:rPr>
              <a:t>https:// </a:t>
            </a:r>
            <a:r>
              <a:rPr lang="en-US" sz="1900" i="0" dirty="0" smtClean="0">
                <a:hlinkClick r:id="rId4"/>
              </a:rPr>
              <a:t>www.youtube.com/watch?v=dnNBAGY_Cjc</a:t>
            </a:r>
            <a:endParaRPr lang="en-US" sz="1900" i="0" dirty="0" smtClean="0"/>
          </a:p>
          <a:p>
            <a:pPr lvl="1"/>
            <a:r>
              <a:rPr lang="zh-TW" altLang="en-US" sz="1900" i="0" dirty="0" smtClean="0">
                <a:latin typeface="DFKai-SB" pitchFamily="65" charset="-120"/>
                <a:ea typeface="DFKai-SB" pitchFamily="65" charset="-120"/>
              </a:rPr>
              <a:t>精神科醫生怎樣使用藥物控制病人思想</a:t>
            </a:r>
          </a:p>
          <a:p>
            <a:pPr lvl="1">
              <a:buNone/>
            </a:pPr>
            <a:r>
              <a:rPr lang="en-US" sz="1900" i="0" dirty="0" smtClean="0">
                <a:hlinkClick r:id="rId3"/>
              </a:rPr>
              <a:t>https://www.youtube.com/watch?v=e_NMJWTTk4Y</a:t>
            </a:r>
            <a:endParaRPr lang="en-US" sz="1900" i="0" dirty="0" smtClean="0"/>
          </a:p>
          <a:p>
            <a:r>
              <a:rPr lang="en-US" sz="1900" i="0" dirty="0" smtClean="0"/>
              <a:t>TED:</a:t>
            </a:r>
          </a:p>
          <a:p>
            <a:pPr lvl="1"/>
            <a:r>
              <a:rPr lang="en-US" sz="1900" i="0" dirty="0" smtClean="0"/>
              <a:t> Ben </a:t>
            </a:r>
            <a:r>
              <a:rPr lang="en-US" sz="1900" i="0" dirty="0" err="1" smtClean="0"/>
              <a:t>Goldacre</a:t>
            </a:r>
            <a:r>
              <a:rPr lang="en-US" sz="1900" i="0" dirty="0" smtClean="0"/>
              <a:t>: </a:t>
            </a:r>
            <a:r>
              <a:rPr lang="zh-TW" altLang="en-US" sz="1900" i="0" dirty="0" smtClean="0">
                <a:latin typeface="DFKai-SB" pitchFamily="65" charset="-120"/>
                <a:ea typeface="DFKai-SB" pitchFamily="65" charset="-120"/>
              </a:rPr>
              <a:t>醫生所不知道關於他們開的藥</a:t>
            </a:r>
            <a:r>
              <a:rPr lang="en-US" sz="1900" i="0" dirty="0" smtClean="0">
                <a:hlinkClick r:id="rId5"/>
              </a:rPr>
              <a:t>https://www.ted.com/talks/ben_goldacre_what_doctors_don_t_know_about_the_drugs_they_prescribe</a:t>
            </a:r>
            <a:endParaRPr lang="en-US" sz="1900" i="0" dirty="0" smtClean="0"/>
          </a:p>
          <a:p>
            <a:r>
              <a:rPr lang="en-US" sz="1900" dirty="0" smtClean="0">
                <a:latin typeface="DFKai-SB" pitchFamily="65" charset="-120"/>
                <a:ea typeface="DFKai-SB" pitchFamily="65" charset="-120"/>
              </a:rPr>
              <a:t>34 </a:t>
            </a:r>
            <a:r>
              <a:rPr lang="zh-TW" altLang="en-US" sz="1900" dirty="0" smtClean="0">
                <a:latin typeface="DFKai-SB" pitchFamily="65" charset="-120"/>
                <a:ea typeface="DFKai-SB" pitchFamily="65" charset="-120"/>
              </a:rPr>
              <a:t>宗與精神科藥物相關的校園槍擊案</a:t>
            </a:r>
            <a:endParaRPr lang="en-US" sz="1900" dirty="0" smtClean="0">
              <a:latin typeface="DFKai-SB" pitchFamily="65" charset="-120"/>
              <a:ea typeface="DFKai-SB" pitchFamily="65" charset="-120"/>
            </a:endParaRPr>
          </a:p>
          <a:p>
            <a:pPr>
              <a:buNone/>
            </a:pPr>
            <a:r>
              <a:rPr lang="en-US" sz="1900" dirty="0" smtClean="0"/>
              <a:t>	</a:t>
            </a:r>
            <a:r>
              <a:rPr lang="en-US" sz="1900" dirty="0" smtClean="0">
                <a:hlinkClick r:id="rId6"/>
              </a:rPr>
              <a:t>http://www.cchrint.org/school-shooters/</a:t>
            </a:r>
            <a:endParaRPr lang="en-US" sz="1900" dirty="0" smtClean="0"/>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中醫古籍對情志病的記載</a:t>
            </a:r>
            <a:endParaRPr lang="en-US" dirty="0">
              <a:latin typeface="DFKai-SB" pitchFamily="65" charset="-120"/>
              <a:ea typeface="DFKai-SB" pitchFamily="65" charset="-120"/>
            </a:endParaRPr>
          </a:p>
        </p:txBody>
      </p:sp>
      <p:sp>
        <p:nvSpPr>
          <p:cNvPr id="3" name="Content Placeholder 2"/>
          <p:cNvSpPr>
            <a:spLocks noGrp="1"/>
          </p:cNvSpPr>
          <p:nvPr>
            <p:ph idx="1"/>
          </p:nvPr>
        </p:nvSpPr>
        <p:spPr/>
        <p:txBody>
          <a:bodyPr/>
          <a:lstStyle/>
          <a:p>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內經</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就已提出較完整的情志病機學說，認為情志是五臟的功能活動之一，但情志過激又可損傷五臟功能。其中記載的癲、狂、薄厥等病症，即為情志不和引起的病變。</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東漢</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金匱要略</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中提出的百合病、驚悸、</a:t>
            </a:r>
            <a:r>
              <a:rPr lang="zh-TW" altLang="en-US" dirty="0" smtClean="0">
                <a:hlinkClick r:id="rId2"/>
              </a:rPr>
              <a:t> </a:t>
            </a:r>
            <a:r>
              <a:rPr lang="zh-TW" altLang="en-US" dirty="0" smtClean="0">
                <a:latin typeface="DFKai-SB" pitchFamily="65" charset="-120"/>
                <a:ea typeface="DFKai-SB" pitchFamily="65" charset="-120"/>
              </a:rPr>
              <a:t>婦人咽中如有炙臠證</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即梅核氣病</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和婦人臟躁病等，就是與情志因素相關的病證。</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唐</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千金方</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喜氣為病，則不能疾行，不能久立。怒氣為病，則上行不可當，熱痛上衝心，短氣欲死，不能喘息；憂氣為病，則不能苦作，臥不安席；蓋氣為病，則聚在心下，不能飲食</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a:t>
            </a:r>
            <a:endParaRPr lang="en-US" dirty="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中醫古籍對情志病的記載</a:t>
            </a:r>
            <a:endParaRPr lang="en-US" dirty="0"/>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隋</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巢元方</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諸病源候論</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中約有三十五種病候與情志有關</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明</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王肯堂</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證治準繩</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中記載了約五十多種情志所致疾病，內容涉及內、婦、兒、外各科。</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明</a:t>
            </a:r>
            <a:r>
              <a:rPr lang="en-US" altLang="zh-TW" dirty="0" smtClean="0">
                <a:latin typeface="DFKai-SB" pitchFamily="65" charset="-120"/>
                <a:ea typeface="DFKai-SB" pitchFamily="65" charset="-120"/>
              </a:rPr>
              <a:t>‧</a:t>
            </a:r>
            <a:r>
              <a:rPr lang="zh-TW" altLang="en-US" dirty="0" smtClean="0"/>
              <a:t> </a:t>
            </a:r>
            <a:r>
              <a:rPr lang="zh-TW" altLang="en-US" dirty="0" smtClean="0">
                <a:latin typeface="DFKai-SB" pitchFamily="65" charset="-120"/>
                <a:ea typeface="DFKai-SB" pitchFamily="65" charset="-120"/>
              </a:rPr>
              <a:t>秦景明</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症因脈治</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記載了約一百一十七種和情志有關的病，並且詳細闡述了每種疾病的病因、病機、證候相治法。</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清</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魏之琇的</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柳州醫話</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認為：</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七情之病，皆在於肝</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。由於肝生疏泄，對氣機的調節起主要作用，如果肝的疏泄功能障礙，就很容易發生情志病變。</a:t>
            </a:r>
            <a:endParaRPr lang="en-US" dirty="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憂鬱症的中醫看法</a:t>
            </a:r>
            <a:endParaRPr lang="en-US" dirty="0"/>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東漢</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金匱要略．五臟風寒積聚病脈證并治</a:t>
            </a:r>
            <a:r>
              <a:rPr lang="zh-TW" altLang="en-US" dirty="0" smtClean="0"/>
              <a:t> </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a:t>
            </a:r>
            <a:r>
              <a:rPr lang="en-US" altLang="zh-TW" dirty="0" smtClean="0">
                <a:latin typeface="DFKai-SB" pitchFamily="65" charset="-120"/>
                <a:ea typeface="DFKai-SB" pitchFamily="65" charset="-120"/>
              </a:rPr>
              <a:t/>
            </a:r>
            <a:br>
              <a:rPr lang="en-US" altLang="zh-TW" dirty="0" smtClean="0">
                <a:latin typeface="DFKai-SB" pitchFamily="65" charset="-120"/>
                <a:ea typeface="DFKai-SB" pitchFamily="65" charset="-120"/>
              </a:rPr>
            </a:br>
            <a:r>
              <a:rPr lang="zh-TW" altLang="en-US" dirty="0" smtClean="0">
                <a:latin typeface="DFKai-SB" pitchFamily="65" charset="-120"/>
                <a:ea typeface="DFKai-SB" pitchFamily="65" charset="-120"/>
              </a:rPr>
              <a:t>“邪哭使魂魄不安者，血氣少也，血氣少者，屬於心，心氣虛者，其人則畏，合目欲眠，夢遠行而精神離散，魂魄妄行，陰氣衰者為狂，陽氣衰者為癲。“ </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憂鬱症可近似為中醫癲證中的憂、悲。</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其症狀為生活中無樂趣、有憂鬱的情緒、不喜參與活動、有罪惡感、自殺念頭、自覺無用、無法集中注意、渾身疲倦、到處不舒服（但體檢時正常）、人際關係冷漠、睡眠障礙、胃口食慾減退、性慾減退、動作遲頓、缺乏自主性、妄想、易哭泣、感寂寞。</a:t>
            </a:r>
            <a:endParaRPr lang="en-US" dirty="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憂鬱症的中醫對治法</a:t>
            </a:r>
            <a:endParaRPr lang="en-US" dirty="0"/>
          </a:p>
        </p:txBody>
      </p:sp>
      <p:sp>
        <p:nvSpPr>
          <p:cNvPr id="3" name="Content Placeholder 2"/>
          <p:cNvSpPr>
            <a:spLocks noGrp="1"/>
          </p:cNvSpPr>
          <p:nvPr>
            <p:ph idx="1"/>
          </p:nvPr>
        </p:nvSpPr>
        <p:spPr/>
        <p:txBody>
          <a:bodyPr/>
          <a:lstStyle/>
          <a:p>
            <a:r>
              <a:rPr lang="zh-TW" altLang="en-US" b="1" dirty="0" smtClean="0">
                <a:latin typeface="DFKai-SB" pitchFamily="65" charset="-120"/>
                <a:ea typeface="DFKai-SB" pitchFamily="65" charset="-120"/>
              </a:rPr>
              <a:t>肝氣鬱結型</a:t>
            </a:r>
            <a:endParaRPr lang="en-US" altLang="zh-TW" b="1"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證狀：精神抑鬱</a:t>
            </a:r>
            <a:r>
              <a:rPr lang="zh-TW" altLang="en-US" i="0" dirty="0" smtClean="0"/>
              <a:t>、</a:t>
            </a:r>
            <a:r>
              <a:rPr lang="zh-TW" altLang="en-US" i="0" dirty="0" smtClean="0">
                <a:latin typeface="DFKai-SB" pitchFamily="65" charset="-120"/>
                <a:ea typeface="DFKai-SB" pitchFamily="65" charset="-120"/>
              </a:rPr>
              <a:t>脅肋脹滿疼痛、乳房脹痛、常嘆氣、食慾不振、月經不調、大便不順。</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治療：舒肝理氣為主</a:t>
            </a:r>
            <a:endParaRPr lang="en-US" altLang="zh-TW" i="0" dirty="0" smtClean="0">
              <a:latin typeface="DFKai-SB" pitchFamily="65" charset="-120"/>
              <a:ea typeface="DFKai-SB" pitchFamily="65" charset="-120"/>
            </a:endParaRPr>
          </a:p>
          <a:p>
            <a:pPr lvl="2"/>
            <a:r>
              <a:rPr lang="zh-TW" altLang="en-US" i="0" dirty="0" smtClean="0">
                <a:latin typeface="DFKai-SB" pitchFamily="65" charset="-120"/>
                <a:ea typeface="DFKai-SB" pitchFamily="65" charset="-120"/>
              </a:rPr>
              <a:t>選藥：柴胡、陳皮、香附、白芍、鬰金等</a:t>
            </a:r>
            <a:endParaRPr lang="en-US" altLang="zh-TW" i="0" dirty="0" smtClean="0">
              <a:latin typeface="DFKai-SB" pitchFamily="65" charset="-120"/>
              <a:ea typeface="DFKai-SB" pitchFamily="65" charset="-120"/>
            </a:endParaRPr>
          </a:p>
          <a:p>
            <a:pPr lvl="2"/>
            <a:endParaRPr lang="en-US" altLang="zh-TW" dirty="0" smtClean="0">
              <a:latin typeface="DFKai-SB" pitchFamily="65" charset="-120"/>
              <a:ea typeface="DFKai-SB" pitchFamily="65" charset="-120"/>
            </a:endParaRPr>
          </a:p>
          <a:p>
            <a:r>
              <a:rPr lang="zh-TW" altLang="en-US" b="1" dirty="0" smtClean="0">
                <a:latin typeface="DFKai-SB" pitchFamily="65" charset="-120"/>
                <a:ea typeface="DFKai-SB" pitchFamily="65" charset="-120"/>
              </a:rPr>
              <a:t>肝鬱脾虛型</a:t>
            </a:r>
            <a:endParaRPr lang="en-US" altLang="zh-TW" b="1"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證狀：胸悶閉塞，神疲食少，情緒不穩定，唉聲歎氣，胸部兩側脹滿，或食後脹滿，身體疲倦，精神差，大便不成形</a:t>
            </a:r>
            <a:r>
              <a:rPr lang="zh-TW" altLang="en-US" i="0" dirty="0" smtClean="0"/>
              <a:t>。</a:t>
            </a:r>
            <a:endParaRPr lang="en-US" altLang="zh-TW" i="0" dirty="0" smtClean="0"/>
          </a:p>
          <a:p>
            <a:pPr lvl="1"/>
            <a:r>
              <a:rPr lang="zh-TW" altLang="en-US" i="0" dirty="0" smtClean="0">
                <a:latin typeface="DFKai-SB" pitchFamily="65" charset="-120"/>
                <a:ea typeface="DFKai-SB" pitchFamily="65" charset="-120"/>
              </a:rPr>
              <a:t>治療：和解少陽、兼補脾胃為主</a:t>
            </a:r>
            <a:endParaRPr lang="en-US" altLang="zh-TW" i="0" dirty="0" smtClean="0"/>
          </a:p>
          <a:p>
            <a:pPr lvl="2"/>
            <a:r>
              <a:rPr lang="zh-TW" altLang="en-US" i="0" dirty="0" smtClean="0">
                <a:latin typeface="DFKai-SB" pitchFamily="65" charset="-120"/>
                <a:ea typeface="DFKai-SB" pitchFamily="65" charset="-120"/>
              </a:rPr>
              <a:t>選藥：柴胡、半夏、黃芩、人參、茯苓等</a:t>
            </a:r>
            <a:endParaRPr lang="en-US" altLang="zh-TW" i="0" dirty="0" smtClean="0"/>
          </a:p>
          <a:p>
            <a:pPr lvl="1">
              <a:buNone/>
            </a:pPr>
            <a:endParaRPr lang="en-US" altLang="zh-TW" i="0" dirty="0" smtClean="0">
              <a:latin typeface="DFKai-SB" pitchFamily="65" charset="-120"/>
              <a:ea typeface="DFKai-SB" pitchFamily="65" charset="-120"/>
            </a:endParaRPr>
          </a:p>
          <a:p>
            <a:pPr>
              <a:buNone/>
            </a:pPr>
            <a:endParaRPr lang="en-US"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什麼是情志病</a:t>
            </a:r>
            <a:endParaRPr lang="en-US" dirty="0">
              <a:latin typeface="DFKai-SB" pitchFamily="65" charset="-120"/>
              <a:ea typeface="DFKai-SB" pitchFamily="65" charset="-120"/>
            </a:endParaRPr>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中醫理論中將與情緒有關的疾病歸為一類，稱之為情志病。</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七情</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喜、怒、憂、思、悲、恐、驚。</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五志</a:t>
            </a:r>
            <a:r>
              <a:rPr lang="en-US" altLang="zh-TW" dirty="0" smtClean="0">
                <a:latin typeface="DFKai-SB" pitchFamily="65" charset="-120"/>
                <a:ea typeface="DFKai-SB" pitchFamily="65" charset="-120"/>
              </a:rPr>
              <a:t>:</a:t>
            </a:r>
            <a:r>
              <a:rPr lang="en-US" altLang="zh-TW" i="0" dirty="0" smtClean="0">
                <a:latin typeface="DFKai-SB" pitchFamily="65" charset="-120"/>
                <a:ea typeface="DFKai-SB" pitchFamily="65" charset="-120"/>
              </a:rPr>
              <a:t>《</a:t>
            </a:r>
            <a:r>
              <a:rPr lang="zh-TW" altLang="en-US" i="0" dirty="0" smtClean="0">
                <a:latin typeface="DFKai-SB" pitchFamily="65" charset="-120"/>
                <a:ea typeface="DFKai-SB" pitchFamily="65" charset="-120"/>
              </a:rPr>
              <a:t>素問 </a:t>
            </a:r>
            <a:r>
              <a:rPr lang="en-US" altLang="zh-TW" i="0" dirty="0" smtClean="0">
                <a:latin typeface="DFKai-SB" pitchFamily="65" charset="-120"/>
                <a:ea typeface="DFKai-SB" pitchFamily="65" charset="-120"/>
              </a:rPr>
              <a:t>·</a:t>
            </a:r>
            <a:r>
              <a:rPr lang="zh-TW" altLang="en-US" i="0" dirty="0" smtClean="0">
                <a:latin typeface="DFKai-SB" pitchFamily="65" charset="-120"/>
                <a:ea typeface="DFKai-SB" pitchFamily="65" charset="-120"/>
              </a:rPr>
              <a:t> 陰陽應象大論篇</a:t>
            </a:r>
            <a:r>
              <a:rPr lang="en-US" altLang="zh-TW" i="0" dirty="0" smtClean="0">
                <a:latin typeface="DFKai-SB" pitchFamily="65" charset="-120"/>
                <a:ea typeface="DFKai-SB" pitchFamily="65" charset="-120"/>
              </a:rPr>
              <a:t>》</a:t>
            </a:r>
            <a:r>
              <a:rPr lang="zh-TW" altLang="en-US" i="0" dirty="0" smtClean="0">
                <a:latin typeface="DFKai-SB" pitchFamily="65" charset="-120"/>
                <a:ea typeface="DFKai-SB" pitchFamily="65" charset="-120"/>
              </a:rPr>
              <a:t>說：“人有五臟，化五氣，以生喜怒悲憂恐”</a:t>
            </a:r>
            <a:endParaRPr lang="en-US" altLang="zh-TW" dirty="0" smtClean="0">
              <a:latin typeface="DFKai-SB" pitchFamily="65" charset="-120"/>
              <a:ea typeface="DFKai-SB" pitchFamily="65" charset="-120"/>
            </a:endParaRPr>
          </a:p>
          <a:p>
            <a:endParaRPr lang="en-US" altLang="zh-TW" dirty="0" smtClean="0">
              <a:latin typeface="DFKai-SB" pitchFamily="65" charset="-120"/>
              <a:ea typeface="DFKai-SB" pitchFamily="65" charset="-120"/>
            </a:endParaRPr>
          </a:p>
          <a:p>
            <a:endParaRPr lang="en-US" altLang="zh-TW" dirty="0" smtClean="0">
              <a:latin typeface="DFKai-SB" pitchFamily="65" charset="-120"/>
              <a:ea typeface="DFKai-SB" pitchFamily="65" charset="-120"/>
            </a:endParaRPr>
          </a:p>
          <a:p>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所以，當看到“七情”和“五志”兩個名詞時，中醫統稱之為“情志”，相應的疾病也就稱為“情志病”。</a:t>
            </a:r>
            <a:endParaRPr lang="en-US" dirty="0">
              <a:latin typeface="DFKai-SB" pitchFamily="65" charset="-120"/>
              <a:ea typeface="DFKai-SB" pitchFamily="65" charset="-120"/>
            </a:endParaRPr>
          </a:p>
        </p:txBody>
      </p:sp>
      <p:graphicFrame>
        <p:nvGraphicFramePr>
          <p:cNvPr id="4" name="Table 3"/>
          <p:cNvGraphicFramePr>
            <a:graphicFrameLocks noGrp="1"/>
          </p:cNvGraphicFramePr>
          <p:nvPr/>
        </p:nvGraphicFramePr>
        <p:xfrm>
          <a:off x="2392680" y="3774440"/>
          <a:ext cx="6096000" cy="1371600"/>
        </p:xfrm>
        <a:graphic>
          <a:graphicData uri="http://schemas.openxmlformats.org/drawingml/2006/table">
            <a:tbl>
              <a:tblPr firstRow="1" bandRow="1">
                <a:tableStyleId>{22838BEF-8BB2-4498-84A7-C5851F593DF1}</a:tableStyleId>
              </a:tblPr>
              <a:tblGrid>
                <a:gridCol w="1016000"/>
                <a:gridCol w="1016000"/>
                <a:gridCol w="1016000"/>
                <a:gridCol w="1016000"/>
                <a:gridCol w="1016000"/>
                <a:gridCol w="1016000"/>
              </a:tblGrid>
              <a:tr h="370840">
                <a:tc>
                  <a:txBody>
                    <a:bodyPr/>
                    <a:lstStyle/>
                    <a:p>
                      <a:r>
                        <a:rPr lang="zh-TW" altLang="en-US" sz="2400" b="1" dirty="0" smtClean="0">
                          <a:latin typeface="DFKai-SB" pitchFamily="65" charset="-120"/>
                          <a:ea typeface="DFKai-SB" pitchFamily="65" charset="-120"/>
                        </a:rPr>
                        <a:t>五臟</a:t>
                      </a:r>
                      <a:endParaRPr lang="en-US" sz="2400" b="1" dirty="0">
                        <a:latin typeface="DFKai-SB" pitchFamily="65" charset="-120"/>
                        <a:ea typeface="DFKai-SB" pitchFamily="65" charset="-120"/>
                      </a:endParaRPr>
                    </a:p>
                  </a:txBody>
                  <a:tcPr/>
                </a:tc>
                <a:tc>
                  <a:txBody>
                    <a:bodyPr/>
                    <a:lstStyle/>
                    <a:p>
                      <a:pPr algn="ctr"/>
                      <a:r>
                        <a:rPr lang="zh-TW" altLang="en-US" sz="2400" b="1" dirty="0" smtClean="0">
                          <a:latin typeface="DFKai-SB" pitchFamily="65" charset="-120"/>
                          <a:ea typeface="DFKai-SB" pitchFamily="65" charset="-120"/>
                        </a:rPr>
                        <a:t>肝</a:t>
                      </a:r>
                      <a:endParaRPr lang="en-US" sz="2400" b="1" dirty="0">
                        <a:latin typeface="DFKai-SB" pitchFamily="65" charset="-120"/>
                        <a:ea typeface="DFKai-SB" pitchFamily="65" charset="-120"/>
                      </a:endParaRPr>
                    </a:p>
                  </a:txBody>
                  <a:tcPr/>
                </a:tc>
                <a:tc>
                  <a:txBody>
                    <a:bodyPr/>
                    <a:lstStyle/>
                    <a:p>
                      <a:pPr algn="ctr"/>
                      <a:r>
                        <a:rPr lang="zh-TW" altLang="en-US" sz="2400" b="1" dirty="0" smtClean="0">
                          <a:latin typeface="DFKai-SB" pitchFamily="65" charset="-120"/>
                          <a:ea typeface="DFKai-SB" pitchFamily="65" charset="-120"/>
                        </a:rPr>
                        <a:t>心</a:t>
                      </a:r>
                      <a:endParaRPr lang="en-US" sz="2400" b="1" dirty="0">
                        <a:latin typeface="DFKai-SB" pitchFamily="65" charset="-120"/>
                        <a:ea typeface="DFKai-SB" pitchFamily="65" charset="-120"/>
                      </a:endParaRPr>
                    </a:p>
                  </a:txBody>
                  <a:tcPr/>
                </a:tc>
                <a:tc>
                  <a:txBody>
                    <a:bodyPr/>
                    <a:lstStyle/>
                    <a:p>
                      <a:pPr algn="ctr"/>
                      <a:r>
                        <a:rPr lang="zh-TW" altLang="en-US" sz="2400" b="1" dirty="0" smtClean="0">
                          <a:latin typeface="DFKai-SB" pitchFamily="65" charset="-120"/>
                          <a:ea typeface="DFKai-SB" pitchFamily="65" charset="-120"/>
                        </a:rPr>
                        <a:t>脾</a:t>
                      </a:r>
                      <a:endParaRPr lang="en-US" sz="2400" b="1" dirty="0">
                        <a:latin typeface="DFKai-SB" pitchFamily="65" charset="-120"/>
                        <a:ea typeface="DFKai-SB" pitchFamily="65" charset="-120"/>
                      </a:endParaRPr>
                    </a:p>
                  </a:txBody>
                  <a:tcPr/>
                </a:tc>
                <a:tc>
                  <a:txBody>
                    <a:bodyPr/>
                    <a:lstStyle/>
                    <a:p>
                      <a:pPr algn="ctr"/>
                      <a:r>
                        <a:rPr lang="zh-TW" altLang="en-US" sz="2400" b="1" dirty="0" smtClean="0">
                          <a:latin typeface="DFKai-SB" pitchFamily="65" charset="-120"/>
                          <a:ea typeface="DFKai-SB" pitchFamily="65" charset="-120"/>
                        </a:rPr>
                        <a:t>肺</a:t>
                      </a:r>
                      <a:endParaRPr lang="en-US" sz="2400" b="1" dirty="0">
                        <a:latin typeface="DFKai-SB" pitchFamily="65" charset="-120"/>
                        <a:ea typeface="DFKai-SB" pitchFamily="65" charset="-120"/>
                      </a:endParaRPr>
                    </a:p>
                  </a:txBody>
                  <a:tcPr/>
                </a:tc>
                <a:tc>
                  <a:txBody>
                    <a:bodyPr/>
                    <a:lstStyle/>
                    <a:p>
                      <a:pPr algn="ctr"/>
                      <a:r>
                        <a:rPr lang="zh-TW" altLang="en-US" sz="2400" b="1" dirty="0" smtClean="0">
                          <a:latin typeface="DFKai-SB" pitchFamily="65" charset="-120"/>
                          <a:ea typeface="DFKai-SB" pitchFamily="65" charset="-120"/>
                        </a:rPr>
                        <a:t>腎</a:t>
                      </a:r>
                      <a:endParaRPr lang="en-US" sz="2400" b="1" dirty="0">
                        <a:latin typeface="DFKai-SB" pitchFamily="65" charset="-120"/>
                        <a:ea typeface="DFKai-SB" pitchFamily="65" charset="-120"/>
                      </a:endParaRPr>
                    </a:p>
                  </a:txBody>
                  <a:tcPr/>
                </a:tc>
              </a:tr>
              <a:tr h="370840">
                <a:tc>
                  <a:txBody>
                    <a:bodyPr/>
                    <a:lstStyle/>
                    <a:p>
                      <a:r>
                        <a:rPr lang="zh-TW" altLang="en-US" sz="2400" b="1" dirty="0" smtClean="0">
                          <a:latin typeface="DFKai-SB" pitchFamily="65" charset="-120"/>
                          <a:ea typeface="DFKai-SB" pitchFamily="65" charset="-120"/>
                        </a:rPr>
                        <a:t>五行</a:t>
                      </a:r>
                      <a:endParaRPr lang="en-US" sz="2400" b="1" dirty="0">
                        <a:latin typeface="DFKai-SB" pitchFamily="65" charset="-120"/>
                        <a:ea typeface="DFKai-SB" pitchFamily="65" charset="-120"/>
                      </a:endParaRPr>
                    </a:p>
                  </a:txBody>
                  <a:tcPr/>
                </a:tc>
                <a:tc>
                  <a:txBody>
                    <a:bodyPr/>
                    <a:lstStyle/>
                    <a:p>
                      <a:pPr algn="ctr"/>
                      <a:r>
                        <a:rPr lang="zh-TW" altLang="en-US" sz="2400" b="0" dirty="0" smtClean="0">
                          <a:latin typeface="DFKai-SB" pitchFamily="65" charset="-120"/>
                          <a:ea typeface="DFKai-SB" pitchFamily="65" charset="-120"/>
                        </a:rPr>
                        <a:t>木</a:t>
                      </a:r>
                      <a:endParaRPr lang="en-US" sz="2400" b="0" dirty="0">
                        <a:latin typeface="DFKai-SB" pitchFamily="65" charset="-120"/>
                        <a:ea typeface="DFKai-SB" pitchFamily="65" charset="-120"/>
                      </a:endParaRPr>
                    </a:p>
                  </a:txBody>
                  <a:tcPr/>
                </a:tc>
                <a:tc>
                  <a:txBody>
                    <a:bodyPr/>
                    <a:lstStyle/>
                    <a:p>
                      <a:pPr algn="ctr"/>
                      <a:r>
                        <a:rPr lang="zh-TW" altLang="en-US" sz="2400" b="0" dirty="0" smtClean="0">
                          <a:latin typeface="DFKai-SB" pitchFamily="65" charset="-120"/>
                          <a:ea typeface="DFKai-SB" pitchFamily="65" charset="-120"/>
                        </a:rPr>
                        <a:t>火</a:t>
                      </a:r>
                      <a:endParaRPr lang="en-US" sz="2400" b="0" dirty="0">
                        <a:latin typeface="DFKai-SB" pitchFamily="65" charset="-120"/>
                        <a:ea typeface="DFKai-SB" pitchFamily="65" charset="-120"/>
                      </a:endParaRPr>
                    </a:p>
                  </a:txBody>
                  <a:tcPr/>
                </a:tc>
                <a:tc>
                  <a:txBody>
                    <a:bodyPr/>
                    <a:lstStyle/>
                    <a:p>
                      <a:pPr algn="ctr"/>
                      <a:r>
                        <a:rPr lang="zh-TW" altLang="en-US" sz="2400" b="0" dirty="0" smtClean="0">
                          <a:latin typeface="DFKai-SB" pitchFamily="65" charset="-120"/>
                          <a:ea typeface="DFKai-SB" pitchFamily="65" charset="-120"/>
                        </a:rPr>
                        <a:t>土</a:t>
                      </a:r>
                      <a:endParaRPr lang="en-US" sz="2400" b="0" dirty="0">
                        <a:latin typeface="DFKai-SB" pitchFamily="65" charset="-120"/>
                        <a:ea typeface="DFKai-SB" pitchFamily="65" charset="-120"/>
                      </a:endParaRPr>
                    </a:p>
                  </a:txBody>
                  <a:tcPr/>
                </a:tc>
                <a:tc>
                  <a:txBody>
                    <a:bodyPr/>
                    <a:lstStyle/>
                    <a:p>
                      <a:pPr algn="ctr"/>
                      <a:r>
                        <a:rPr lang="zh-TW" altLang="en-US" sz="2400" b="0" dirty="0" smtClean="0">
                          <a:latin typeface="DFKai-SB" pitchFamily="65" charset="-120"/>
                          <a:ea typeface="DFKai-SB" pitchFamily="65" charset="-120"/>
                        </a:rPr>
                        <a:t>金</a:t>
                      </a:r>
                      <a:endParaRPr lang="en-US" sz="2400" b="0" dirty="0">
                        <a:latin typeface="DFKai-SB" pitchFamily="65" charset="-120"/>
                        <a:ea typeface="DFKai-SB" pitchFamily="65" charset="-120"/>
                      </a:endParaRPr>
                    </a:p>
                  </a:txBody>
                  <a:tcPr/>
                </a:tc>
                <a:tc>
                  <a:txBody>
                    <a:bodyPr/>
                    <a:lstStyle/>
                    <a:p>
                      <a:pPr algn="ctr"/>
                      <a:r>
                        <a:rPr lang="zh-TW" altLang="en-US" sz="2400" b="0" dirty="0" smtClean="0">
                          <a:latin typeface="DFKai-SB" pitchFamily="65" charset="-120"/>
                          <a:ea typeface="DFKai-SB" pitchFamily="65" charset="-120"/>
                        </a:rPr>
                        <a:t>水</a:t>
                      </a:r>
                      <a:endParaRPr lang="en-US" sz="2400" b="0" dirty="0">
                        <a:latin typeface="DFKai-SB" pitchFamily="65" charset="-120"/>
                        <a:ea typeface="DFKai-SB" pitchFamily="65" charset="-120"/>
                      </a:endParaRPr>
                    </a:p>
                  </a:txBody>
                  <a:tcPr/>
                </a:tc>
              </a:tr>
              <a:tr h="370840">
                <a:tc>
                  <a:txBody>
                    <a:bodyPr/>
                    <a:lstStyle/>
                    <a:p>
                      <a:r>
                        <a:rPr lang="zh-TW" altLang="en-US" sz="2400" b="1" dirty="0" smtClean="0">
                          <a:latin typeface="DFKai-SB" pitchFamily="65" charset="-120"/>
                          <a:ea typeface="DFKai-SB" pitchFamily="65" charset="-120"/>
                        </a:rPr>
                        <a:t>五志</a:t>
                      </a:r>
                      <a:endParaRPr lang="en-US" sz="2400" b="1" dirty="0">
                        <a:latin typeface="DFKai-SB" pitchFamily="65" charset="-120"/>
                        <a:ea typeface="DFKai-SB" pitchFamily="65" charset="-120"/>
                      </a:endParaRPr>
                    </a:p>
                  </a:txBody>
                  <a:tcPr/>
                </a:tc>
                <a:tc>
                  <a:txBody>
                    <a:bodyPr/>
                    <a:lstStyle/>
                    <a:p>
                      <a:pPr algn="ctr"/>
                      <a:r>
                        <a:rPr lang="zh-TW" altLang="en-US" sz="2400" b="0" dirty="0" smtClean="0">
                          <a:latin typeface="DFKai-SB" pitchFamily="65" charset="-120"/>
                          <a:ea typeface="DFKai-SB" pitchFamily="65" charset="-120"/>
                        </a:rPr>
                        <a:t>怒</a:t>
                      </a:r>
                      <a:endParaRPr lang="en-US" sz="2400" b="0" dirty="0">
                        <a:latin typeface="DFKai-SB" pitchFamily="65" charset="-120"/>
                        <a:ea typeface="DFKai-SB" pitchFamily="65" charset="-120"/>
                      </a:endParaRPr>
                    </a:p>
                  </a:txBody>
                  <a:tcPr/>
                </a:tc>
                <a:tc>
                  <a:txBody>
                    <a:bodyPr/>
                    <a:lstStyle/>
                    <a:p>
                      <a:pPr algn="ctr"/>
                      <a:r>
                        <a:rPr lang="zh-TW" altLang="en-US" sz="2400" b="0" dirty="0" smtClean="0">
                          <a:latin typeface="DFKai-SB" pitchFamily="65" charset="-120"/>
                          <a:ea typeface="DFKai-SB" pitchFamily="65" charset="-120"/>
                        </a:rPr>
                        <a:t>喜</a:t>
                      </a:r>
                      <a:endParaRPr lang="en-US" sz="2400" b="0" dirty="0">
                        <a:latin typeface="DFKai-SB" pitchFamily="65" charset="-120"/>
                        <a:ea typeface="DFKai-SB" pitchFamily="65" charset="-120"/>
                      </a:endParaRPr>
                    </a:p>
                  </a:txBody>
                  <a:tcPr/>
                </a:tc>
                <a:tc>
                  <a:txBody>
                    <a:bodyPr/>
                    <a:lstStyle/>
                    <a:p>
                      <a:pPr algn="ctr"/>
                      <a:r>
                        <a:rPr lang="zh-TW" altLang="en-US" sz="2400" b="0" dirty="0" smtClean="0">
                          <a:latin typeface="DFKai-SB" pitchFamily="65" charset="-120"/>
                          <a:ea typeface="DFKai-SB" pitchFamily="65" charset="-120"/>
                        </a:rPr>
                        <a:t>思</a:t>
                      </a:r>
                      <a:endParaRPr lang="en-US" sz="2400" b="0" dirty="0">
                        <a:latin typeface="DFKai-SB" pitchFamily="65" charset="-120"/>
                        <a:ea typeface="DFKai-SB" pitchFamily="65" charset="-120"/>
                      </a:endParaRPr>
                    </a:p>
                  </a:txBody>
                  <a:tcPr/>
                </a:tc>
                <a:tc>
                  <a:txBody>
                    <a:bodyPr/>
                    <a:lstStyle/>
                    <a:p>
                      <a:pPr algn="ctr"/>
                      <a:r>
                        <a:rPr lang="zh-TW" altLang="en-US" sz="2400" b="0" dirty="0" smtClean="0">
                          <a:latin typeface="DFKai-SB" pitchFamily="65" charset="-120"/>
                          <a:ea typeface="DFKai-SB" pitchFamily="65" charset="-120"/>
                        </a:rPr>
                        <a:t>悲</a:t>
                      </a:r>
                      <a:endParaRPr lang="en-US" sz="2400" b="0" dirty="0">
                        <a:latin typeface="DFKai-SB" pitchFamily="65" charset="-120"/>
                        <a:ea typeface="DFKai-SB" pitchFamily="65" charset="-120"/>
                      </a:endParaRPr>
                    </a:p>
                  </a:txBody>
                  <a:tcPr/>
                </a:tc>
                <a:tc>
                  <a:txBody>
                    <a:bodyPr/>
                    <a:lstStyle/>
                    <a:p>
                      <a:pPr algn="ctr"/>
                      <a:r>
                        <a:rPr lang="zh-TW" altLang="en-US" sz="2400" b="0" dirty="0" smtClean="0">
                          <a:latin typeface="DFKai-SB" pitchFamily="65" charset="-120"/>
                          <a:ea typeface="DFKai-SB" pitchFamily="65" charset="-120"/>
                        </a:rPr>
                        <a:t>恐</a:t>
                      </a:r>
                      <a:endParaRPr lang="en-US" sz="2400" b="0" dirty="0">
                        <a:latin typeface="DFKai-SB" pitchFamily="65" charset="-120"/>
                        <a:ea typeface="DFKai-SB" pitchFamily="65" charset="-120"/>
                      </a:endParaRPr>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憂鬱症的中醫對治法</a:t>
            </a:r>
            <a:endParaRPr lang="en-US" dirty="0"/>
          </a:p>
        </p:txBody>
      </p:sp>
      <p:sp>
        <p:nvSpPr>
          <p:cNvPr id="3" name="Content Placeholder 2"/>
          <p:cNvSpPr>
            <a:spLocks noGrp="1"/>
          </p:cNvSpPr>
          <p:nvPr>
            <p:ph idx="1"/>
          </p:nvPr>
        </p:nvSpPr>
        <p:spPr/>
        <p:txBody>
          <a:bodyPr/>
          <a:lstStyle/>
          <a:p>
            <a:r>
              <a:rPr lang="zh-TW" altLang="en-US" b="1" dirty="0" smtClean="0">
                <a:latin typeface="DFKai-SB" pitchFamily="65" charset="-120"/>
                <a:ea typeface="DFKai-SB" pitchFamily="65" charset="-120"/>
              </a:rPr>
              <a:t>氣滯血瘀型</a:t>
            </a:r>
            <a:endParaRPr lang="en-US" altLang="zh-TW" b="1"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證狀：情緒抑鬱</a:t>
            </a:r>
            <a:r>
              <a:rPr lang="zh-TW" altLang="en-US" i="0" dirty="0" smtClean="0"/>
              <a:t>、</a:t>
            </a:r>
            <a:r>
              <a:rPr lang="zh-TW" altLang="en-US" i="0" dirty="0" smtClean="0">
                <a:latin typeface="DFKai-SB" pitchFamily="65" charset="-120"/>
                <a:ea typeface="DFKai-SB" pitchFamily="65" charset="-120"/>
              </a:rPr>
              <a:t>胸肋、胃脘或小腹刺痛且痛點固定、四肢常感到冷或麻木、失眠、運動遲緩，面色晦暗、月經不調、舌質紫暗或有瘀點。</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治療：活血化瘀為主</a:t>
            </a:r>
            <a:endParaRPr lang="en-US" altLang="zh-TW" i="0" dirty="0" smtClean="0">
              <a:latin typeface="DFKai-SB" pitchFamily="65" charset="-120"/>
              <a:ea typeface="DFKai-SB" pitchFamily="65" charset="-120"/>
            </a:endParaRPr>
          </a:p>
          <a:p>
            <a:pPr lvl="2"/>
            <a:r>
              <a:rPr lang="zh-TW" altLang="en-US" i="0" dirty="0" smtClean="0">
                <a:latin typeface="DFKai-SB" pitchFamily="65" charset="-120"/>
                <a:ea typeface="DFKai-SB" pitchFamily="65" charset="-120"/>
              </a:rPr>
              <a:t>選藥：當歸、川芎、紅花、桃仁等</a:t>
            </a:r>
            <a:endParaRPr lang="en-US" altLang="zh-TW" i="0" dirty="0" smtClean="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憂鬱症的中醫對治法</a:t>
            </a:r>
            <a:endParaRPr lang="en-US" dirty="0"/>
          </a:p>
        </p:txBody>
      </p:sp>
      <p:sp>
        <p:nvSpPr>
          <p:cNvPr id="3" name="Content Placeholder 2"/>
          <p:cNvSpPr>
            <a:spLocks noGrp="1"/>
          </p:cNvSpPr>
          <p:nvPr>
            <p:ph idx="1"/>
          </p:nvPr>
        </p:nvSpPr>
        <p:spPr/>
        <p:txBody>
          <a:bodyPr/>
          <a:lstStyle/>
          <a:p>
            <a:r>
              <a:rPr lang="zh-TW" altLang="en-US" b="1" dirty="0" smtClean="0">
                <a:latin typeface="DFKai-SB" pitchFamily="65" charset="-120"/>
                <a:ea typeface="DFKai-SB" pitchFamily="65" charset="-120"/>
              </a:rPr>
              <a:t>心陰虧虛型</a:t>
            </a:r>
            <a:endParaRPr lang="en-US" altLang="zh-TW" b="1"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證狀：精神抑鬱</a:t>
            </a:r>
            <a:r>
              <a:rPr lang="zh-TW" altLang="en-US" i="0" dirty="0" smtClean="0"/>
              <a:t>、</a:t>
            </a:r>
            <a:r>
              <a:rPr lang="zh-TW" altLang="en-US" i="0" dirty="0" smtClean="0">
                <a:latin typeface="DFKai-SB" pitchFamily="65" charset="-120"/>
                <a:ea typeface="DFKai-SB" pitchFamily="65" charset="-120"/>
              </a:rPr>
              <a:t>憂慮重重、五心煩熱、低熱、盗汗、心悸、失眠健忘、神疲乏力、口乾咽燥、口舌生瘡、大便乾燥。</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治療：清心滋陰為主</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選藥：生地、人參、丹參、柏子仁、酸棗仁等</a:t>
            </a:r>
            <a:endParaRPr lang="en-US" altLang="zh-TW" i="0" dirty="0" smtClean="0">
              <a:latin typeface="DFKai-SB" pitchFamily="65" charset="-120"/>
              <a:ea typeface="DFKai-SB" pitchFamily="65" charset="-120"/>
            </a:endParaRPr>
          </a:p>
          <a:p>
            <a:r>
              <a:rPr lang="zh-TW" altLang="en-US" b="1" dirty="0" smtClean="0">
                <a:latin typeface="DFKai-SB" pitchFamily="65" charset="-120"/>
                <a:ea typeface="DFKai-SB" pitchFamily="65" charset="-120"/>
              </a:rPr>
              <a:t>婦人臟燥型</a:t>
            </a:r>
            <a:endParaRPr lang="en-US" altLang="zh-TW" b="1"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證狀：默默不語、精神恍惚</a:t>
            </a:r>
            <a:r>
              <a:rPr lang="zh-TW" altLang="en-US" i="0" dirty="0" smtClean="0"/>
              <a:t>、</a:t>
            </a:r>
            <a:r>
              <a:rPr lang="zh-TW" altLang="en-US" i="0" dirty="0" smtClean="0">
                <a:latin typeface="DFKai-SB" pitchFamily="65" charset="-120"/>
                <a:ea typeface="DFKai-SB" pitchFamily="65" charset="-120"/>
              </a:rPr>
              <a:t>悲傷欲哭、</a:t>
            </a:r>
            <a:r>
              <a:rPr lang="zh-CN" altLang="en-US" i="0" dirty="0" smtClean="0">
                <a:latin typeface="DFKai-SB" pitchFamily="65" charset="-120"/>
                <a:ea typeface="DFKai-SB" pitchFamily="65" charset="-120"/>
              </a:rPr>
              <a:t>不能自主，心中</a:t>
            </a:r>
            <a:r>
              <a:rPr lang="zh-TW" altLang="en-US" i="0" dirty="0" smtClean="0">
                <a:latin typeface="DFKai-SB" pitchFamily="65" charset="-120"/>
                <a:ea typeface="DFKai-SB" pitchFamily="65" charset="-120"/>
              </a:rPr>
              <a:t>煩亂</a:t>
            </a:r>
            <a:r>
              <a:rPr lang="zh-CN" altLang="en-US" i="0" dirty="0" smtClean="0">
                <a:latin typeface="DFKai-SB" pitchFamily="65" charset="-120"/>
                <a:ea typeface="DFKai-SB" pitchFamily="65" charset="-120"/>
              </a:rPr>
              <a:t>，睡眠不安</a:t>
            </a:r>
            <a:endParaRPr lang="en-US" altLang="zh-CN"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治療：安心寧神為主</a:t>
            </a:r>
            <a:endParaRPr lang="en-US" altLang="zh-CN" i="0" dirty="0" smtClean="0">
              <a:latin typeface="DFKai-SB" pitchFamily="65" charset="-120"/>
              <a:ea typeface="DFKai-SB" pitchFamily="65" charset="-120"/>
            </a:endParaRPr>
          </a:p>
          <a:p>
            <a:pPr lvl="2"/>
            <a:r>
              <a:rPr lang="zh-TW" altLang="en-US" i="0" dirty="0" smtClean="0">
                <a:latin typeface="DFKai-SB" pitchFamily="65" charset="-120"/>
                <a:ea typeface="DFKai-SB" pitchFamily="65" charset="-120"/>
              </a:rPr>
              <a:t>選藥：茯神、蓮子、小麥、大棗等</a:t>
            </a:r>
            <a:endParaRPr lang="en-US" altLang="zh-TW" dirty="0" smtClean="0">
              <a:latin typeface="DFKai-SB" pitchFamily="65" charset="-120"/>
              <a:ea typeface="DFKai-SB" pitchFamily="65" charset="-120"/>
            </a:endParaRPr>
          </a:p>
          <a:p>
            <a:pPr lvl="2">
              <a:buNone/>
            </a:pPr>
            <a:endParaRPr lang="en-US" altLang="zh-TW" i="0" dirty="0" smtClean="0">
              <a:latin typeface="DFKai-SB" pitchFamily="65" charset="-120"/>
              <a:ea typeface="DFKai-SB" pitchFamily="65" charset="-120"/>
            </a:endParaRPr>
          </a:p>
          <a:p>
            <a:endParaRPr lang="en-US" dirty="0"/>
          </a:p>
        </p:txBody>
      </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憂鬱症的中醫對治法</a:t>
            </a:r>
            <a:endParaRPr lang="en-US" dirty="0"/>
          </a:p>
        </p:txBody>
      </p:sp>
      <p:sp>
        <p:nvSpPr>
          <p:cNvPr id="3" name="Content Placeholder 2"/>
          <p:cNvSpPr>
            <a:spLocks noGrp="1"/>
          </p:cNvSpPr>
          <p:nvPr>
            <p:ph idx="1"/>
          </p:nvPr>
        </p:nvSpPr>
        <p:spPr/>
        <p:txBody>
          <a:bodyPr/>
          <a:lstStyle/>
          <a:p>
            <a:r>
              <a:rPr lang="zh-TW" altLang="en-US" b="1" dirty="0" smtClean="0">
                <a:latin typeface="DFKai-SB" pitchFamily="65" charset="-120"/>
                <a:ea typeface="DFKai-SB" pitchFamily="65" charset="-120"/>
              </a:rPr>
              <a:t>心脾兩虛型</a:t>
            </a:r>
            <a:endParaRPr lang="en-US" altLang="zh-TW" b="1"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證狀：多思善疑</a:t>
            </a:r>
            <a:r>
              <a:rPr lang="zh-TW" altLang="en-US" i="0" dirty="0" smtClean="0"/>
              <a:t>、</a:t>
            </a:r>
            <a:r>
              <a:rPr lang="zh-TW" altLang="en-US" i="0" dirty="0" smtClean="0">
                <a:latin typeface="DFKai-SB" pitchFamily="65" charset="-120"/>
                <a:ea typeface="DFKai-SB" pitchFamily="65" charset="-120"/>
              </a:rPr>
              <a:t>憂慮重重、心悸、失眠健忘、神疲乏力、面色萎黃、月經量大</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治療：心脾雙補為主</a:t>
            </a:r>
            <a:endParaRPr lang="en-US" altLang="zh-TW" i="0" dirty="0" smtClean="0">
              <a:latin typeface="DFKai-SB" pitchFamily="65" charset="-120"/>
              <a:ea typeface="DFKai-SB" pitchFamily="65" charset="-120"/>
            </a:endParaRPr>
          </a:p>
          <a:p>
            <a:pPr lvl="2"/>
            <a:r>
              <a:rPr lang="zh-TW" altLang="en-US" i="0" dirty="0" smtClean="0">
                <a:latin typeface="DFKai-SB" pitchFamily="65" charset="-120"/>
                <a:ea typeface="DFKai-SB" pitchFamily="65" charset="-120"/>
              </a:rPr>
              <a:t>選藥：人參、白朮、龍眼肉、當歸等</a:t>
            </a:r>
            <a:endParaRPr lang="en-US" altLang="zh-TW" i="0" dirty="0" smtClean="0">
              <a:latin typeface="DFKai-SB" pitchFamily="65" charset="-120"/>
              <a:ea typeface="DFKai-SB" pitchFamily="65" charset="-120"/>
            </a:endParaRPr>
          </a:p>
          <a:p>
            <a:r>
              <a:rPr lang="zh-TW" altLang="en-US" b="1" dirty="0" smtClean="0">
                <a:latin typeface="DFKai-SB" pitchFamily="65" charset="-120"/>
                <a:ea typeface="DFKai-SB" pitchFamily="65" charset="-120"/>
              </a:rPr>
              <a:t>肝腎陰虛型</a:t>
            </a:r>
            <a:endParaRPr lang="en-US" altLang="zh-TW" b="1"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證狀：情緒低落、煩燥鬰悶、腰膝酸軟、咽乾、目乾、</a:t>
            </a:r>
            <a:r>
              <a:rPr lang="zh-TW" altLang="en-US" i="0" dirty="0" smtClean="0"/>
              <a:t> </a:t>
            </a:r>
            <a:r>
              <a:rPr lang="zh-TW" altLang="en-US" i="0" dirty="0" smtClean="0">
                <a:latin typeface="DFKai-SB" pitchFamily="65" charset="-120"/>
                <a:ea typeface="DFKai-SB" pitchFamily="65" charset="-120"/>
              </a:rPr>
              <a:t>眩暈耳鳴、指甲枯脆、失眠</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治療：滋補肝腎為主</a:t>
            </a:r>
            <a:endParaRPr lang="en-US" altLang="zh-TW" i="0" dirty="0" smtClean="0">
              <a:latin typeface="DFKai-SB" pitchFamily="65" charset="-120"/>
              <a:ea typeface="DFKai-SB" pitchFamily="65" charset="-120"/>
            </a:endParaRPr>
          </a:p>
          <a:p>
            <a:pPr lvl="2"/>
            <a:r>
              <a:rPr lang="zh-TW" altLang="en-US" i="0" dirty="0" smtClean="0">
                <a:latin typeface="DFKai-SB" pitchFamily="65" charset="-120"/>
                <a:ea typeface="DFKai-SB" pitchFamily="65" charset="-120"/>
              </a:rPr>
              <a:t>選藥：白芍、沙參、麥門冬、當歸、肉蓯蓉等</a:t>
            </a:r>
            <a:endParaRPr lang="en-US" altLang="zh-TW" i="0" dirty="0" smtClean="0">
              <a:latin typeface="DFKai-SB" pitchFamily="65" charset="-120"/>
              <a:ea typeface="DFKai-SB" pitchFamily="65" charset="-120"/>
            </a:endParaRPr>
          </a:p>
          <a:p>
            <a:pPr lvl="2">
              <a:buNone/>
            </a:pPr>
            <a:endParaRPr lang="en-US" altLang="zh-TW" b="1" dirty="0" smtClean="0">
              <a:latin typeface="DFKai-SB" pitchFamily="65" charset="-120"/>
              <a:ea typeface="DFKai-SB" pitchFamily="65" charset="-120"/>
            </a:endParaRPr>
          </a:p>
          <a:p>
            <a:endParaRPr lang="en-US" dirty="0"/>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躁鬱症</a:t>
            </a:r>
            <a:r>
              <a:rPr lang="zh-TW" altLang="en-US" dirty="0" smtClean="0">
                <a:latin typeface="DFKai-SB" pitchFamily="65" charset="-120"/>
                <a:ea typeface="DFKai-SB" pitchFamily="65" charset="-120"/>
              </a:rPr>
              <a:t>的中醫看法</a:t>
            </a:r>
            <a:endParaRPr lang="en-US" dirty="0"/>
          </a:p>
        </p:txBody>
      </p:sp>
      <p:sp>
        <p:nvSpPr>
          <p:cNvPr id="3" name="Content Placeholder 2"/>
          <p:cNvSpPr>
            <a:spLocks noGrp="1"/>
          </p:cNvSpPr>
          <p:nvPr>
            <p:ph idx="1"/>
          </p:nvPr>
        </p:nvSpPr>
        <p:spPr/>
        <p:txBody>
          <a:bodyPr/>
          <a:lstStyle/>
          <a:p>
            <a:r>
              <a:rPr lang="en-US" altLang="zh-TW" dirty="0" smtClean="0"/>
              <a:t>《</a:t>
            </a:r>
            <a:r>
              <a:rPr lang="zh-TW" altLang="en-US" dirty="0" smtClean="0">
                <a:latin typeface="DFKai-SB" pitchFamily="65" charset="-120"/>
                <a:ea typeface="DFKai-SB" pitchFamily="65" charset="-120"/>
              </a:rPr>
              <a:t>靈</a:t>
            </a:r>
            <a:r>
              <a:rPr lang="zh-TW" altLang="en-US" dirty="0" smtClean="0">
                <a:latin typeface="DFKai-SB" pitchFamily="65" charset="-120"/>
                <a:ea typeface="DFKai-SB" pitchFamily="65" charset="-120"/>
              </a:rPr>
              <a:t>樞</a:t>
            </a:r>
            <a:r>
              <a:rPr lang="en-US" altLang="zh-TW" dirty="0" smtClean="0">
                <a:latin typeface="DFKai-SB" pitchFamily="65" charset="-120"/>
                <a:ea typeface="DFKai-SB" pitchFamily="65" charset="-120"/>
              </a:rPr>
              <a:t>. </a:t>
            </a:r>
            <a:r>
              <a:rPr lang="zh-TW" altLang="en-US" dirty="0" smtClean="0">
                <a:latin typeface="DFKai-SB" pitchFamily="65" charset="-120"/>
                <a:ea typeface="DFKai-SB" pitchFamily="65" charset="-120"/>
              </a:rPr>
              <a:t>癲狂</a:t>
            </a:r>
            <a:r>
              <a:rPr lang="zh-TW" altLang="en-US" dirty="0" smtClean="0">
                <a:latin typeface="DFKai-SB" pitchFamily="65" charset="-120"/>
                <a:ea typeface="DFKai-SB" pitchFamily="65" charset="-120"/>
              </a:rPr>
              <a:t>篇</a:t>
            </a:r>
            <a:r>
              <a:rPr lang="en-US" altLang="zh-TW" dirty="0" smtClean="0"/>
              <a:t>》</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a:t>
            </a:r>
            <a:r>
              <a:rPr lang="zh-TW" altLang="en-US" dirty="0" smtClean="0">
                <a:latin typeface="DFKai-SB" pitchFamily="65" charset="-120"/>
                <a:ea typeface="DFKai-SB" pitchFamily="65" charset="-120"/>
              </a:rPr>
              <a:t>狂始發，少臥不饑，自高賢也，自辨智也，自尊貴也，善</a:t>
            </a:r>
            <a:r>
              <a:rPr lang="zh-TW" altLang="en-US" dirty="0" smtClean="0">
                <a:latin typeface="DFKai-SB" pitchFamily="65" charset="-120"/>
                <a:ea typeface="DFKai-SB" pitchFamily="65" charset="-120"/>
              </a:rPr>
              <a:t>罵，日</a:t>
            </a:r>
            <a:r>
              <a:rPr lang="zh-TW" altLang="en-US" dirty="0" smtClean="0">
                <a:latin typeface="DFKai-SB" pitchFamily="65" charset="-120"/>
                <a:ea typeface="DFKai-SB" pitchFamily="65" charset="-120"/>
              </a:rPr>
              <a:t>夜不休</a:t>
            </a:r>
            <a:r>
              <a:rPr lang="en-US" altLang="zh-TW" dirty="0" smtClean="0">
                <a:latin typeface="DFKai-SB" pitchFamily="65" charset="-120"/>
                <a:ea typeface="DFKai-SB" pitchFamily="65" charset="-120"/>
              </a:rPr>
              <a:t>………..” </a:t>
            </a:r>
            <a:endParaRPr lang="en-US" altLang="zh-TW" dirty="0" smtClean="0">
              <a:latin typeface="DFKai-SB" pitchFamily="65" charset="-120"/>
              <a:ea typeface="DFKai-SB" pitchFamily="65" charset="-120"/>
            </a:endParaRPr>
          </a:p>
          <a:p>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素問．陽明脈解篇</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病</a:t>
            </a:r>
            <a:r>
              <a:rPr lang="zh-TW" altLang="en-US" dirty="0" smtClean="0">
                <a:latin typeface="DFKai-SB" pitchFamily="65" charset="-120"/>
                <a:ea typeface="DFKai-SB" pitchFamily="65" charset="-120"/>
              </a:rPr>
              <a:t>甚，則棄衣而走，登高而歌，或至不食數日，踰垣上屋，所上之處，皆非其素所能也</a:t>
            </a:r>
            <a:r>
              <a:rPr lang="zh-TW" altLang="en-US" dirty="0" smtClean="0">
                <a:latin typeface="DFKai-SB" pitchFamily="65" charset="-120"/>
                <a:ea typeface="DFKai-SB" pitchFamily="65" charset="-120"/>
              </a:rPr>
              <a:t>。</a:t>
            </a:r>
            <a:r>
              <a:rPr lang="en-US" altLang="zh-TW" dirty="0" smtClean="0">
                <a:latin typeface="DFKai-SB" pitchFamily="65" charset="-120"/>
                <a:ea typeface="DFKai-SB" pitchFamily="65" charset="-120"/>
              </a:rPr>
              <a:t>”</a:t>
            </a:r>
            <a:r>
              <a:rPr lang="zh-TW" altLang="en-US" dirty="0" smtClean="0">
                <a:latin typeface="DFKai-SB" pitchFamily="65" charset="-120"/>
                <a:ea typeface="DFKai-SB" pitchFamily="65" charset="-120"/>
              </a:rPr>
              <a:t>由</a:t>
            </a:r>
            <a:r>
              <a:rPr lang="zh-TW" altLang="en-US" dirty="0" smtClean="0">
                <a:latin typeface="DFKai-SB" pitchFamily="65" charset="-120"/>
                <a:ea typeface="DFKai-SB" pitchFamily="65" charset="-120"/>
              </a:rPr>
              <a:t>於癲證與狂證兩者可以互相轉化，故以癲狂並稱。</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躁狂症在中醫裡屬</a:t>
            </a:r>
            <a:r>
              <a:rPr lang="zh-TW" altLang="en-US" dirty="0" smtClean="0">
                <a:latin typeface="DFKai-SB" pitchFamily="65" charset="-120"/>
                <a:ea typeface="DFKai-SB" pitchFamily="65" charset="-120"/>
              </a:rPr>
              <a:t>於</a:t>
            </a:r>
            <a:r>
              <a:rPr lang="zh-TW" altLang="en-US" dirty="0" smtClean="0">
                <a:latin typeface="DFKai-SB" pitchFamily="65" charset="-120"/>
                <a:ea typeface="DFKai-SB" pitchFamily="65" charset="-120"/>
              </a:rPr>
              <a:t>狂證的</a:t>
            </a:r>
            <a:r>
              <a:rPr lang="zh-TW" altLang="en-US" dirty="0" smtClean="0">
                <a:latin typeface="DFKai-SB" pitchFamily="65" charset="-120"/>
                <a:ea typeface="DFKai-SB" pitchFamily="65" charset="-120"/>
              </a:rPr>
              <a:t>範圍，而憂鬱症屬於</a:t>
            </a:r>
            <a:r>
              <a:rPr lang="zh-TW" altLang="en-US" dirty="0" smtClean="0">
                <a:latin typeface="DFKai-SB" pitchFamily="65" charset="-120"/>
                <a:ea typeface="DFKai-SB" pitchFamily="65" charset="-120"/>
              </a:rPr>
              <a:t>癲證的</a:t>
            </a:r>
            <a:r>
              <a:rPr lang="zh-TW" altLang="en-US" dirty="0" smtClean="0">
                <a:latin typeface="DFKai-SB" pitchFamily="65" charset="-120"/>
                <a:ea typeface="DFKai-SB" pitchFamily="65" charset="-120"/>
              </a:rPr>
              <a:t>範圍，狂屬陽症興奮亢進，癲屬陰</a:t>
            </a:r>
            <a:r>
              <a:rPr lang="zh-TW" altLang="en-US" dirty="0" smtClean="0">
                <a:latin typeface="DFKai-SB" pitchFamily="65" charset="-120"/>
                <a:ea typeface="DFKai-SB" pitchFamily="65" charset="-120"/>
              </a:rPr>
              <a:t>症。</a:t>
            </a:r>
            <a:endParaRPr lang="en-US" dirty="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躁鬱症的中醫對治法</a:t>
            </a:r>
            <a:endParaRPr lang="en-US" dirty="0"/>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患者若在鬰期當中，治法可參照憂鬱症的分型選藥治療。</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燥期中的分類有：</a:t>
            </a:r>
            <a:endParaRPr lang="en-US" altLang="zh-TW" dirty="0" smtClean="0">
              <a:latin typeface="DFKai-SB" pitchFamily="65" charset="-120"/>
              <a:ea typeface="DFKai-SB" pitchFamily="65" charset="-120"/>
            </a:endParaRPr>
          </a:p>
          <a:p>
            <a:r>
              <a:rPr lang="zh-TW" altLang="en-US" b="1" dirty="0" smtClean="0">
                <a:latin typeface="DFKai-SB" pitchFamily="65" charset="-120"/>
                <a:ea typeface="DFKai-SB" pitchFamily="65" charset="-120"/>
              </a:rPr>
              <a:t>肝鬰化火型</a:t>
            </a:r>
            <a:endParaRPr lang="en-US" altLang="zh-TW" b="1"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證狀：急燥易怒、怕熱出汗、頭痛目乾、大便秘結、目赤耳鳴、經痛明顯</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治療：通便降火為主</a:t>
            </a:r>
            <a:endParaRPr lang="en-US" altLang="zh-TW" i="0" dirty="0" smtClean="0">
              <a:latin typeface="DFKai-SB" pitchFamily="65" charset="-120"/>
              <a:ea typeface="DFKai-SB" pitchFamily="65" charset="-120"/>
            </a:endParaRPr>
          </a:p>
          <a:p>
            <a:pPr lvl="2"/>
            <a:r>
              <a:rPr lang="zh-TW" altLang="en-US" i="0" dirty="0" smtClean="0">
                <a:latin typeface="DFKai-SB" pitchFamily="65" charset="-120"/>
                <a:ea typeface="DFKai-SB" pitchFamily="65" charset="-120"/>
              </a:rPr>
              <a:t>選藥：丹皮、梔子、黃芩、龍膽草等</a:t>
            </a:r>
            <a:endParaRPr lang="en-US" altLang="zh-TW" i="0" dirty="0" smtClean="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躁鬱症的中醫對治法</a:t>
            </a:r>
            <a:endParaRPr lang="en-US" dirty="0"/>
          </a:p>
        </p:txBody>
      </p:sp>
      <p:sp>
        <p:nvSpPr>
          <p:cNvPr id="3" name="Content Placeholder 2"/>
          <p:cNvSpPr>
            <a:spLocks noGrp="1"/>
          </p:cNvSpPr>
          <p:nvPr>
            <p:ph idx="1"/>
          </p:nvPr>
        </p:nvSpPr>
        <p:spPr/>
        <p:txBody>
          <a:bodyPr/>
          <a:lstStyle/>
          <a:p>
            <a:r>
              <a:rPr lang="zh-TW" altLang="en-US" b="1" dirty="0" smtClean="0">
                <a:latin typeface="DFKai-SB" pitchFamily="65" charset="-120"/>
                <a:ea typeface="DFKai-SB" pitchFamily="65" charset="-120"/>
              </a:rPr>
              <a:t>胃熱上沖型</a:t>
            </a:r>
            <a:endParaRPr lang="en-US" altLang="zh-TW" b="1"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證狀：情緒高漲、多言自滿、食慾亢進、口渴喜冷、面赤苔黃</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治療：和胃清熱為主</a:t>
            </a:r>
            <a:endParaRPr lang="en-US" altLang="zh-TW" i="0" dirty="0" smtClean="0">
              <a:latin typeface="DFKai-SB" pitchFamily="65" charset="-120"/>
              <a:ea typeface="DFKai-SB" pitchFamily="65" charset="-120"/>
            </a:endParaRPr>
          </a:p>
          <a:p>
            <a:pPr lvl="2"/>
            <a:r>
              <a:rPr lang="zh-TW" altLang="en-US" i="0" dirty="0" smtClean="0">
                <a:latin typeface="DFKai-SB" pitchFamily="65" charset="-120"/>
                <a:ea typeface="DFKai-SB" pitchFamily="65" charset="-120"/>
              </a:rPr>
              <a:t>選藥：石膏、知母、麥門冬等</a:t>
            </a:r>
            <a:endParaRPr lang="en-US" altLang="zh-TW" i="0" dirty="0" smtClean="0">
              <a:latin typeface="DFKai-SB" pitchFamily="65" charset="-120"/>
              <a:ea typeface="DFKai-SB" pitchFamily="65" charset="-120"/>
            </a:endParaRPr>
          </a:p>
          <a:p>
            <a:r>
              <a:rPr lang="zh-TW" altLang="en-US" b="1" dirty="0" smtClean="0">
                <a:latin typeface="DFKai-SB" pitchFamily="65" charset="-120"/>
                <a:ea typeface="DFKai-SB" pitchFamily="65" charset="-120"/>
              </a:rPr>
              <a:t>痰鬰氣結型</a:t>
            </a:r>
            <a:endParaRPr lang="en-US" altLang="zh-TW" b="1"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證狀：疲乏無力、痴呆不語、食慾亢進、口渴喜冷、面赤苔黃</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治療：開鬰化痰為主</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選藥：石膏、知母、麥門冬等</a:t>
            </a:r>
            <a:endParaRPr lang="en-US" altLang="zh-TW" i="0" dirty="0" smtClean="0">
              <a:latin typeface="DFKai-SB" pitchFamily="65" charset="-120"/>
              <a:ea typeface="DFKai-SB" pitchFamily="65" charset="-120"/>
            </a:endParaRPr>
          </a:p>
          <a:p>
            <a:endParaRPr lang="en-US" dirty="0" smtClean="0"/>
          </a:p>
          <a:p>
            <a:endParaRPr lang="en-US" dirty="0"/>
          </a:p>
        </p:txBody>
      </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焦慮症的中醫對治法</a:t>
            </a:r>
            <a:endParaRPr lang="en-US" dirty="0"/>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可參照憂鬱症及燥鬰症的分型選藥治療。</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其餘證型有：</a:t>
            </a:r>
            <a:endParaRPr lang="en-US" altLang="zh-TW" dirty="0" smtClean="0">
              <a:latin typeface="DFKai-SB" pitchFamily="65" charset="-120"/>
              <a:ea typeface="DFKai-SB" pitchFamily="65" charset="-120"/>
            </a:endParaRPr>
          </a:p>
          <a:p>
            <a:r>
              <a:rPr lang="zh-TW" altLang="en-US" dirty="0" smtClean="0"/>
              <a:t> </a:t>
            </a:r>
            <a:r>
              <a:rPr lang="zh-TW" altLang="en-US" b="1" dirty="0" smtClean="0">
                <a:latin typeface="DFKai-SB" pitchFamily="65" charset="-120"/>
                <a:ea typeface="DFKai-SB" pitchFamily="65" charset="-120"/>
              </a:rPr>
              <a:t>心虛膽怯型</a:t>
            </a:r>
          </a:p>
          <a:p>
            <a:pPr lvl="1"/>
            <a:r>
              <a:rPr lang="zh-TW" altLang="en-US" i="0" dirty="0" smtClean="0">
                <a:latin typeface="DFKai-SB" pitchFamily="65" charset="-120"/>
                <a:ea typeface="DFKai-SB" pitchFamily="65" charset="-120"/>
              </a:rPr>
              <a:t>證狀：善驚易恐、如人將捕、坐臥不安，多夢易醒，心悸食少，惡聞聲響</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治療：安神溫膽為主</a:t>
            </a:r>
          </a:p>
          <a:p>
            <a:pPr lvl="1"/>
            <a:r>
              <a:rPr lang="zh-TW" altLang="en-US" i="0" dirty="0" smtClean="0">
                <a:latin typeface="DFKai-SB" pitchFamily="65" charset="-120"/>
                <a:ea typeface="DFKai-SB" pitchFamily="65" charset="-120"/>
              </a:rPr>
              <a:t>選藥：茯苓、遠志、龍齒、人參等</a:t>
            </a:r>
            <a:endParaRPr lang="en-US" altLang="zh-TW" i="0" dirty="0" smtClean="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恐慌症的中醫對治法</a:t>
            </a:r>
            <a:endParaRPr lang="en-US" dirty="0"/>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可參照憂鬱症及焦慮症的分型選藥治療。</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其餘證型有：</a:t>
            </a:r>
            <a:endParaRPr lang="en-US" altLang="zh-TW" dirty="0" smtClean="0">
              <a:latin typeface="DFKai-SB" pitchFamily="65" charset="-120"/>
              <a:ea typeface="DFKai-SB" pitchFamily="65" charset="-120"/>
            </a:endParaRPr>
          </a:p>
          <a:p>
            <a:r>
              <a:rPr lang="zh-TW" altLang="en-US" b="1" dirty="0" smtClean="0">
                <a:latin typeface="DFKai-SB" pitchFamily="65" charset="-120"/>
                <a:ea typeface="DFKai-SB" pitchFamily="65" charset="-120"/>
              </a:rPr>
              <a:t>奔豚證型：</a:t>
            </a:r>
            <a:endParaRPr lang="en-US" altLang="zh-TW" b="1"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證狀：發作時自覺氣自下腹上沖心胸、直達咽喉、或腹部絞痛、胸悶氣急、頭昏目眩、煩躁不安</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選藥：桂枝、茯苓、甘草、大棗等</a:t>
            </a:r>
            <a:endParaRPr lang="en-US" altLang="zh-TW" i="0" dirty="0" smtClean="0">
              <a:latin typeface="DFKai-SB" pitchFamily="65" charset="-120"/>
              <a:ea typeface="DFKai-SB" pitchFamily="65" charset="-120"/>
            </a:endParaRPr>
          </a:p>
          <a:p>
            <a:r>
              <a:rPr lang="zh-TW" altLang="en-US" b="1" dirty="0" smtClean="0">
                <a:latin typeface="DFKai-SB" pitchFamily="65" charset="-120"/>
                <a:ea typeface="DFKai-SB" pitchFamily="65" charset="-120"/>
              </a:rPr>
              <a:t>驚煩胸滿</a:t>
            </a:r>
            <a:r>
              <a:rPr lang="zh-TW" altLang="en-US" b="1" i="0" dirty="0" smtClean="0">
                <a:latin typeface="DFKai-SB" pitchFamily="65" charset="-120"/>
                <a:ea typeface="DFKai-SB" pitchFamily="65" charset="-120"/>
              </a:rPr>
              <a:t>型：</a:t>
            </a:r>
            <a:endParaRPr lang="en-US" b="1"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證狀：往來寒熱、胸脅苦滿、煩躁驚狂不安、時有譫語、小便不利、身重難以轉側</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選藥：柴胡、半夏、龍骨、牡蠣等</a:t>
            </a:r>
            <a:endParaRPr lang="en-US" b="1" i="0" dirty="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常用按摩、艾灸穴道</a:t>
            </a:r>
            <a:endParaRPr lang="en-US" dirty="0">
              <a:latin typeface="DFKai-SB" pitchFamily="65" charset="-120"/>
              <a:ea typeface="DFKai-SB" pitchFamily="65" charset="-120"/>
            </a:endParaRPr>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舒肝理氣：太衝、行間</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脾胃不和：公孫、內關、中脘、足三里</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睡眠問題：神門、安眠</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心煩易怒：肝俞、太衝、合谷</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腰膝酸軟：腎俞、志室、太溪</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月經問題：血海、太衝、三陰交</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胃熱口臭：內庭</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痰多眩暈：豐隆</a:t>
            </a:r>
            <a:endParaRPr lang="en-US" dirty="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抗</a:t>
            </a:r>
            <a:r>
              <a:rPr lang="zh-TW" altLang="en-US" dirty="0" smtClean="0">
                <a:latin typeface="DFKai-SB" pitchFamily="65" charset="-120"/>
                <a:ea typeface="DFKai-SB" pitchFamily="65" charset="-120"/>
              </a:rPr>
              <a:t>憂</a:t>
            </a:r>
            <a:r>
              <a:rPr lang="zh-TW" altLang="en-US" dirty="0" smtClean="0">
                <a:latin typeface="DFKai-SB" pitchFamily="65" charset="-120"/>
                <a:ea typeface="DFKai-SB" pitchFamily="65" charset="-120"/>
              </a:rPr>
              <a:t>鬱</a:t>
            </a:r>
            <a:r>
              <a:rPr lang="zh-TW" altLang="en-US" dirty="0" smtClean="0">
                <a:latin typeface="DFKai-SB" pitchFamily="65" charset="-120"/>
                <a:ea typeface="DFKai-SB" pitchFamily="65" charset="-120"/>
              </a:rPr>
              <a:t>簡易</a:t>
            </a:r>
            <a:r>
              <a:rPr lang="zh-TW" altLang="en-US" dirty="0" smtClean="0">
                <a:latin typeface="DFKai-SB" pitchFamily="65" charset="-120"/>
                <a:ea typeface="DFKai-SB" pitchFamily="65" charset="-120"/>
              </a:rPr>
              <a:t>居家食療</a:t>
            </a:r>
            <a:endParaRPr lang="en-US" dirty="0">
              <a:latin typeface="DFKai-SB" pitchFamily="65" charset="-120"/>
              <a:ea typeface="DFKai-SB" pitchFamily="65" charset="-120"/>
            </a:endParaRPr>
          </a:p>
        </p:txBody>
      </p:sp>
      <p:sp>
        <p:nvSpPr>
          <p:cNvPr id="3" name="Content Placeholder 2"/>
          <p:cNvSpPr>
            <a:spLocks noGrp="1"/>
          </p:cNvSpPr>
          <p:nvPr>
            <p:ph idx="1"/>
          </p:nvPr>
        </p:nvSpPr>
        <p:spPr/>
        <p:txBody>
          <a:bodyPr/>
          <a:lstStyle/>
          <a:p>
            <a:pPr marL="457200" indent="-457200">
              <a:buFont typeface="+mj-lt"/>
              <a:buAutoNum type="arabicPeriod"/>
            </a:pPr>
            <a:r>
              <a:rPr lang="zh-TW" altLang="en-US" dirty="0" smtClean="0">
                <a:latin typeface="DFKai-SB" pitchFamily="65" charset="-120"/>
                <a:ea typeface="DFKai-SB" pitchFamily="65" charset="-120"/>
              </a:rPr>
              <a:t>薫衣草茶</a:t>
            </a:r>
            <a:endParaRPr lang="en-US" altLang="zh-TW"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薫衣</a:t>
            </a:r>
            <a:r>
              <a:rPr lang="zh-TW" altLang="en-US" i="0" dirty="0" smtClean="0">
                <a:latin typeface="DFKai-SB" pitchFamily="65" charset="-120"/>
                <a:ea typeface="DFKai-SB" pitchFamily="65" charset="-120"/>
              </a:rPr>
              <a:t>草</a:t>
            </a:r>
            <a:r>
              <a:rPr lang="en-US" altLang="zh-TW" i="0" dirty="0" smtClean="0">
                <a:latin typeface="DFKai-SB" pitchFamily="65" charset="-120"/>
                <a:ea typeface="DFKai-SB" pitchFamily="65" charset="-120"/>
              </a:rPr>
              <a:t>(Lavender)</a:t>
            </a:r>
            <a:r>
              <a:rPr lang="zh-TW" altLang="en-US" i="0" dirty="0" smtClean="0">
                <a:latin typeface="DFKai-SB" pitchFamily="65" charset="-120"/>
                <a:ea typeface="DFKai-SB" pitchFamily="65" charset="-120"/>
              </a:rPr>
              <a:t>有</a:t>
            </a:r>
            <a:r>
              <a:rPr lang="zh-TW" altLang="en-US" i="0" dirty="0" smtClean="0">
                <a:latin typeface="DFKai-SB" pitchFamily="65" charset="-120"/>
                <a:ea typeface="DFKai-SB" pitchFamily="65" charset="-120"/>
              </a:rPr>
              <a:t>鎮靜安神、放鬆心情的效</a:t>
            </a:r>
            <a:r>
              <a:rPr lang="zh-TW" altLang="en-US" i="0" dirty="0" smtClean="0">
                <a:latin typeface="DFKai-SB" pitchFamily="65" charset="-120"/>
                <a:ea typeface="DFKai-SB" pitchFamily="65" charset="-120"/>
              </a:rPr>
              <a:t>果，有失眠困擾者 ，可於睡前喝一些</a:t>
            </a:r>
            <a:r>
              <a:rPr lang="zh-TW" altLang="en-US" i="0" dirty="0" smtClean="0">
                <a:latin typeface="DFKai-SB" pitchFamily="65" charset="-120"/>
                <a:ea typeface="DFKai-SB" pitchFamily="65" charset="-120"/>
              </a:rPr>
              <a:t>薫衣</a:t>
            </a:r>
            <a:r>
              <a:rPr lang="zh-TW" altLang="en-US" i="0" dirty="0" smtClean="0">
                <a:latin typeface="DFKai-SB" pitchFamily="65" charset="-120"/>
                <a:ea typeface="DFKai-SB" pitchFamily="65" charset="-120"/>
              </a:rPr>
              <a:t>草茶，有助於放鬆入眠。</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薫衣</a:t>
            </a:r>
            <a:r>
              <a:rPr lang="zh-TW" altLang="en-US" i="0" dirty="0" smtClean="0">
                <a:latin typeface="DFKai-SB" pitchFamily="65" charset="-120"/>
                <a:ea typeface="DFKai-SB" pitchFamily="65" charset="-120"/>
              </a:rPr>
              <a:t>草香氣宜人，同時也有和緩尿道發炎及白帶過多的作用，很適合婦女飲用。惟孕婦不宜過量。</a:t>
            </a:r>
            <a:endParaRPr lang="en-US" altLang="zh-TW" i="0" dirty="0" smtClean="0">
              <a:latin typeface="DFKai-SB" pitchFamily="65" charset="-120"/>
              <a:ea typeface="DFKai-SB" pitchFamily="65" charset="-120"/>
            </a:endParaRPr>
          </a:p>
          <a:p>
            <a:pPr marL="457200" indent="-457200">
              <a:buFont typeface="+mj-lt"/>
              <a:buAutoNum type="arabicPeriod"/>
            </a:pPr>
            <a:r>
              <a:rPr lang="zh-TW" altLang="en-US" dirty="0" smtClean="0">
                <a:latin typeface="DFKai-SB" pitchFamily="65" charset="-120"/>
                <a:ea typeface="DFKai-SB" pitchFamily="65" charset="-120"/>
              </a:rPr>
              <a:t>百香果茶</a:t>
            </a:r>
            <a:endParaRPr lang="en-US" altLang="zh-TW" dirty="0" smtClean="0">
              <a:latin typeface="DFKai-SB" pitchFamily="65" charset="-120"/>
              <a:ea typeface="DFKai-SB" pitchFamily="65" charset="-120"/>
            </a:endParaRPr>
          </a:p>
          <a:p>
            <a:pPr marL="857250" lvl="1" indent="-457200"/>
            <a:r>
              <a:rPr lang="zh-TW" altLang="en-US" i="0" dirty="0" smtClean="0">
                <a:latin typeface="DFKai-SB" pitchFamily="65" charset="-120"/>
                <a:ea typeface="DFKai-SB" pitchFamily="65" charset="-120"/>
              </a:rPr>
              <a:t>百香</a:t>
            </a:r>
            <a:r>
              <a:rPr lang="zh-TW" altLang="en-US" i="0" dirty="0" smtClean="0">
                <a:latin typeface="DFKai-SB" pitchFamily="65" charset="-120"/>
                <a:ea typeface="DFKai-SB" pitchFamily="65" charset="-120"/>
              </a:rPr>
              <a:t>果</a:t>
            </a:r>
            <a:r>
              <a:rPr lang="en-US" altLang="zh-TW" i="0" dirty="0" smtClean="0">
                <a:latin typeface="DFKai-SB" pitchFamily="65" charset="-120"/>
                <a:ea typeface="DFKai-SB" pitchFamily="65" charset="-120"/>
              </a:rPr>
              <a:t>(Passion fruit)</a:t>
            </a:r>
            <a:r>
              <a:rPr lang="zh-TW" altLang="en-US" i="0" dirty="0" smtClean="0">
                <a:latin typeface="DFKai-SB" pitchFamily="65" charset="-120"/>
                <a:ea typeface="DFKai-SB" pitchFamily="65" charset="-120"/>
              </a:rPr>
              <a:t>的花</a:t>
            </a:r>
            <a:r>
              <a:rPr lang="zh-TW" altLang="en-US" i="0" dirty="0" smtClean="0">
                <a:latin typeface="DFKai-SB" pitchFamily="65" charset="-120"/>
                <a:ea typeface="DFKai-SB" pitchFamily="65" charset="-120"/>
              </a:rPr>
              <a:t>、</a:t>
            </a:r>
            <a:r>
              <a:rPr lang="zh-TW" altLang="en-US" i="0" dirty="0" smtClean="0">
                <a:latin typeface="DFKai-SB" pitchFamily="65" charset="-120"/>
                <a:ea typeface="DFKai-SB" pitchFamily="65" charset="-120"/>
              </a:rPr>
              <a:t>葉及莖有舒壓和抗</a:t>
            </a:r>
            <a:r>
              <a:rPr lang="zh-TW" altLang="en-US" i="0" dirty="0" smtClean="0">
                <a:latin typeface="DFKai-SB" pitchFamily="65" charset="-120"/>
                <a:ea typeface="DFKai-SB" pitchFamily="65" charset="-120"/>
              </a:rPr>
              <a:t>憂</a:t>
            </a:r>
            <a:r>
              <a:rPr lang="zh-TW" altLang="en-US" i="0" dirty="0" smtClean="0">
                <a:latin typeface="DFKai-SB" pitchFamily="65" charset="-120"/>
                <a:ea typeface="DFKai-SB" pitchFamily="65" charset="-120"/>
              </a:rPr>
              <a:t>鬱、焦慮的作用，可以將</a:t>
            </a:r>
            <a:r>
              <a:rPr lang="en-US" altLang="zh-TW" i="0" dirty="0" smtClean="0">
                <a:latin typeface="DFKai-SB" pitchFamily="65" charset="-120"/>
                <a:ea typeface="DFKai-SB" pitchFamily="65" charset="-120"/>
              </a:rPr>
              <a:t>1 tsp. </a:t>
            </a:r>
            <a:r>
              <a:rPr lang="zh-TW" altLang="en-US" i="0" dirty="0" smtClean="0">
                <a:latin typeface="DFKai-SB" pitchFamily="65" charset="-120"/>
                <a:ea typeface="DFKai-SB" pitchFamily="65" charset="-120"/>
              </a:rPr>
              <a:t>的乾燥莖葉放入約</a:t>
            </a:r>
            <a:r>
              <a:rPr lang="en-US" altLang="zh-TW" i="0" dirty="0" smtClean="0">
                <a:latin typeface="DFKai-SB" pitchFamily="65" charset="-120"/>
                <a:ea typeface="DFKai-SB" pitchFamily="65" charset="-120"/>
              </a:rPr>
              <a:t>8 oz </a:t>
            </a:r>
            <a:r>
              <a:rPr lang="zh-TW" altLang="en-US" i="0" dirty="0" smtClean="0">
                <a:latin typeface="DFKai-SB" pitchFamily="65" charset="-120"/>
                <a:ea typeface="DFKai-SB" pitchFamily="65" charset="-120"/>
              </a:rPr>
              <a:t>的沸水中泡在茶來飲用。它同時可以緩解抽筋發作，痙攣及偏頭痛。</a:t>
            </a:r>
            <a:endParaRPr lang="en-US" altLang="zh-TW" i="0" dirty="0" smtClean="0">
              <a:latin typeface="DFKai-SB" pitchFamily="65" charset="-120"/>
              <a:ea typeface="DFKai-SB" pitchFamily="65" charset="-120"/>
            </a:endParaRPr>
          </a:p>
          <a:p>
            <a:pPr marL="857250" lvl="1" indent="-457200"/>
            <a:r>
              <a:rPr lang="zh-TW" altLang="en-US" i="0" dirty="0" smtClean="0">
                <a:latin typeface="DFKai-SB" pitchFamily="65" charset="-120"/>
                <a:ea typeface="DFKai-SB" pitchFamily="65" charset="-120"/>
              </a:rPr>
              <a:t>百香果中同時</a:t>
            </a:r>
            <a:r>
              <a:rPr lang="zh-TW" altLang="en-US" i="0" dirty="0" smtClean="0">
                <a:latin typeface="DFKai-SB" pitchFamily="65" charset="-120"/>
                <a:ea typeface="DFKai-SB" pitchFamily="65" charset="-120"/>
              </a:rPr>
              <a:t>含</a:t>
            </a:r>
            <a:r>
              <a:rPr lang="zh-TW" altLang="en-US" i="0" dirty="0" smtClean="0">
                <a:latin typeface="DFKai-SB" pitchFamily="65" charset="-120"/>
                <a:ea typeface="DFKai-SB" pitchFamily="65" charset="-120"/>
              </a:rPr>
              <a:t>有大量生</a:t>
            </a:r>
            <a:r>
              <a:rPr lang="zh-TW" altLang="en-US" i="0" dirty="0" smtClean="0">
                <a:latin typeface="DFKai-SB" pitchFamily="65" charset="-120"/>
                <a:ea typeface="DFKai-SB" pitchFamily="65" charset="-120"/>
              </a:rPr>
              <a:t>物類黃酮，還可以減緩鼻子過敏、鼻塞及流鼻水的現象。</a:t>
            </a:r>
            <a:endParaRPr lang="en-US" i="0" dirty="0">
              <a:latin typeface="DFKai-SB" pitchFamily="65" charset="-120"/>
              <a:ea typeface="DFKai-SB" pitchFamily="65" charset="-120"/>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生活中常見的情志病</a:t>
            </a:r>
            <a:endParaRPr lang="en-US" dirty="0">
              <a:latin typeface="DFKai-SB" pitchFamily="65" charset="-120"/>
              <a:ea typeface="DFKai-SB" pitchFamily="65" charset="-120"/>
            </a:endParaRPr>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憂鬱症</a:t>
            </a:r>
            <a:r>
              <a:rPr lang="en-US" altLang="zh-TW" dirty="0" smtClean="0">
                <a:ea typeface="DFKai-SB" pitchFamily="65" charset="-120"/>
              </a:rPr>
              <a:t>(Depression)</a:t>
            </a:r>
            <a:endParaRPr lang="en-US" altLang="zh-TW"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精神病性憂鬱症 </a:t>
            </a:r>
            <a:r>
              <a:rPr lang="en-US" altLang="zh-TW" i="0" dirty="0" smtClean="0">
                <a:ea typeface="DFKai-SB" pitchFamily="65" charset="-120"/>
              </a:rPr>
              <a:t>(</a:t>
            </a:r>
            <a:r>
              <a:rPr lang="en-US" i="0" dirty="0" smtClean="0"/>
              <a:t>Psychotic depression)</a:t>
            </a:r>
            <a:endParaRPr lang="en-US" altLang="zh-TW" i="0" dirty="0" smtClean="0">
              <a:ea typeface="DFKai-SB" pitchFamily="65" charset="-120"/>
            </a:endParaRPr>
          </a:p>
          <a:p>
            <a:pPr lvl="1"/>
            <a:r>
              <a:rPr lang="zh-TW" altLang="en-US" i="0" dirty="0" smtClean="0">
                <a:latin typeface="DFKai-SB" pitchFamily="65" charset="-120"/>
                <a:ea typeface="DFKai-SB" pitchFamily="65" charset="-120"/>
              </a:rPr>
              <a:t>產後憂鬱症 </a:t>
            </a:r>
            <a:r>
              <a:rPr lang="en-US" altLang="zh-TW" i="0" dirty="0" smtClean="0">
                <a:ea typeface="DFKai-SB" pitchFamily="65" charset="-120"/>
              </a:rPr>
              <a:t>(</a:t>
            </a:r>
            <a:r>
              <a:rPr lang="en-US" i="0" dirty="0" smtClean="0"/>
              <a:t>Postpartum Depression</a:t>
            </a:r>
            <a:r>
              <a:rPr lang="en-US" b="1" i="0" dirty="0" smtClean="0"/>
              <a:t>)</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季節性情感障礙</a:t>
            </a:r>
            <a:r>
              <a:rPr lang="en-US" altLang="zh-TW" i="0" dirty="0" smtClean="0">
                <a:ea typeface="DFKai-SB" pitchFamily="65" charset="-120"/>
              </a:rPr>
              <a:t>(SAD)</a:t>
            </a:r>
            <a:endParaRPr lang="en-US" altLang="zh-TW" dirty="0" smtClean="0">
              <a:ea typeface="DFKai-SB" pitchFamily="65" charset="-120"/>
            </a:endParaRPr>
          </a:p>
          <a:p>
            <a:r>
              <a:rPr lang="zh-TW" altLang="en-US" dirty="0" smtClean="0">
                <a:latin typeface="DFKai-SB" pitchFamily="65" charset="-120"/>
                <a:ea typeface="DFKai-SB" pitchFamily="65" charset="-120"/>
              </a:rPr>
              <a:t>躁鬱症</a:t>
            </a:r>
            <a:r>
              <a:rPr lang="en-US" altLang="zh-TW" dirty="0" smtClean="0">
                <a:ea typeface="DFKai-SB" pitchFamily="65" charset="-120"/>
              </a:rPr>
              <a:t>(Bipolar Disorder)</a:t>
            </a:r>
          </a:p>
          <a:p>
            <a:pPr lvl="1"/>
            <a:r>
              <a:rPr lang="zh-TW" altLang="en-US" i="0" dirty="0" smtClean="0">
                <a:ea typeface="DFKai-SB" pitchFamily="65" charset="-120"/>
              </a:rPr>
              <a:t>躁狂症</a:t>
            </a:r>
            <a:r>
              <a:rPr lang="en-US" altLang="zh-TW" i="0" dirty="0" smtClean="0">
                <a:ea typeface="DFKai-SB" pitchFamily="65" charset="-120"/>
              </a:rPr>
              <a:t>(Maniac)</a:t>
            </a:r>
          </a:p>
          <a:p>
            <a:r>
              <a:rPr lang="zh-TW" altLang="en-US" dirty="0" smtClean="0">
                <a:latin typeface="DFKai-SB" pitchFamily="65" charset="-120"/>
                <a:ea typeface="DFKai-SB" pitchFamily="65" charset="-120"/>
              </a:rPr>
              <a:t>焦慮症</a:t>
            </a:r>
            <a:r>
              <a:rPr lang="en-US" altLang="zh-TW" dirty="0" smtClean="0"/>
              <a:t>(Anxiety)</a:t>
            </a:r>
          </a:p>
          <a:p>
            <a:pPr lvl="1"/>
            <a:r>
              <a:rPr lang="zh-TW" altLang="en-US" i="0" dirty="0" smtClean="0">
                <a:latin typeface="DFKai-SB" pitchFamily="65" charset="-120"/>
                <a:ea typeface="DFKai-SB" pitchFamily="65" charset="-120"/>
              </a:rPr>
              <a:t>恐慌症</a:t>
            </a:r>
            <a:r>
              <a:rPr lang="en-US" altLang="zh-TW" i="0" dirty="0" smtClean="0">
                <a:ea typeface="DFKai-SB" pitchFamily="65" charset="-120"/>
              </a:rPr>
              <a:t>(Panic Disorder)</a:t>
            </a:r>
          </a:p>
          <a:p>
            <a:pPr lvl="1"/>
            <a:r>
              <a:rPr lang="zh-TW" altLang="en-US" i="0" dirty="0" smtClean="0">
                <a:latin typeface="DFKai-SB" pitchFamily="65" charset="-120"/>
                <a:ea typeface="DFKai-SB" pitchFamily="65" charset="-120"/>
              </a:rPr>
              <a:t>畏懼症</a:t>
            </a:r>
            <a:r>
              <a:rPr lang="en-US" altLang="zh-TW" i="0" dirty="0" smtClean="0">
                <a:ea typeface="DFKai-SB" pitchFamily="65" charset="-120"/>
              </a:rPr>
              <a:t>(Phobias)</a:t>
            </a:r>
          </a:p>
          <a:p>
            <a:pPr>
              <a:buNone/>
            </a:pPr>
            <a:endParaRPr lang="en-US" dirty="0"/>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心病</a:t>
            </a:r>
            <a:r>
              <a:rPr lang="zh-TW" altLang="en-US" dirty="0" smtClean="0">
                <a:latin typeface="DFKai-SB" pitchFamily="65" charset="-120"/>
                <a:ea typeface="DFKai-SB" pitchFamily="65" charset="-120"/>
              </a:rPr>
              <a:t>還需心</a:t>
            </a:r>
            <a:r>
              <a:rPr lang="zh-TW" altLang="en-US" dirty="0" smtClean="0">
                <a:latin typeface="DFKai-SB" pitchFamily="65" charset="-120"/>
                <a:ea typeface="DFKai-SB" pitchFamily="65" charset="-120"/>
              </a:rPr>
              <a:t>藥醫</a:t>
            </a:r>
            <a:endParaRPr lang="en-US" dirty="0">
              <a:latin typeface="DFKai-SB" pitchFamily="65" charset="-120"/>
              <a:ea typeface="DFKai-SB" pitchFamily="65" charset="-120"/>
            </a:endParaRPr>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情志病，可由身體影響到心理，或是心理影響到生理，常是兩方面都有問題。</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生理機能的部份，可以用中藥來調理。</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若是原始的問題出在心理方面，光靠藥物並不能完全解決，還需要病人家屬的關心與病人自身的配合，找出問題的源頭，並將心結打開，才是根本之道。</a:t>
            </a:r>
            <a:endParaRPr lang="en-US" dirty="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pPr>
              <a:buNone/>
            </a:pPr>
            <a:endParaRPr lang="en-US" dirty="0" smtClean="0"/>
          </a:p>
          <a:p>
            <a:pPr algn="ctr">
              <a:buNone/>
            </a:pPr>
            <a:r>
              <a:rPr lang="en-US" sz="6600" dirty="0" smtClean="0"/>
              <a:t>Q&amp;A</a:t>
            </a:r>
            <a:endParaRPr lang="en-US" sz="6600" dirty="0"/>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憂鬱症</a:t>
            </a:r>
            <a:r>
              <a:rPr lang="en-US" altLang="zh-TW" dirty="0" smtClean="0">
                <a:latin typeface="+mn-lt"/>
                <a:ea typeface="DFKai-SB" pitchFamily="65" charset="-120"/>
              </a:rPr>
              <a:t>(Depression)</a:t>
            </a:r>
            <a:endParaRPr lang="en-US" dirty="0">
              <a:latin typeface="+mn-lt"/>
            </a:endParaRPr>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每一年約有</a:t>
            </a:r>
            <a:r>
              <a:rPr lang="en-US" altLang="zh-TW" dirty="0" smtClean="0">
                <a:latin typeface="DFKai-SB" pitchFamily="65" charset="-120"/>
                <a:ea typeface="DFKai-SB" pitchFamily="65" charset="-120"/>
              </a:rPr>
              <a:t>9.5%</a:t>
            </a:r>
            <a:r>
              <a:rPr lang="zh-TW" altLang="en-US" dirty="0" smtClean="0">
                <a:latin typeface="DFKai-SB" pitchFamily="65" charset="-120"/>
                <a:ea typeface="DFKai-SB" pitchFamily="65" charset="-120"/>
              </a:rPr>
              <a:t>的美國成年人，或是相當於</a:t>
            </a:r>
            <a:r>
              <a:rPr lang="en-US" altLang="zh-TW" dirty="0" smtClean="0">
                <a:latin typeface="DFKai-SB" pitchFamily="65" charset="-120"/>
                <a:ea typeface="DFKai-SB" pitchFamily="65" charset="-120"/>
              </a:rPr>
              <a:t>2090</a:t>
            </a:r>
            <a:r>
              <a:rPr lang="zh-TW" altLang="en-US" dirty="0" smtClean="0">
                <a:latin typeface="DFKai-SB" pitchFamily="65" charset="-120"/>
                <a:ea typeface="DFKai-SB" pitchFamily="65" charset="-120"/>
              </a:rPr>
              <a:t>萬的美國人患有憂鬱疾病。</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重度憂鬱症影響大約</a:t>
            </a:r>
            <a:r>
              <a:rPr lang="en-US" altLang="zh-TW" dirty="0" smtClean="0">
                <a:latin typeface="DFKai-SB" pitchFamily="65" charset="-120"/>
                <a:ea typeface="DFKai-SB" pitchFamily="65" charset="-120"/>
              </a:rPr>
              <a:t>1480</a:t>
            </a:r>
            <a:r>
              <a:rPr lang="zh-TW" altLang="en-US" dirty="0" smtClean="0">
                <a:latin typeface="DFKai-SB" pitchFamily="65" charset="-120"/>
                <a:ea typeface="DFKai-SB" pitchFamily="65" charset="-120"/>
              </a:rPr>
              <a:t>萬美國成年人，或者約佔美國年齡</a:t>
            </a:r>
            <a:r>
              <a:rPr lang="en-US" altLang="zh-TW" dirty="0" smtClean="0">
                <a:latin typeface="DFKai-SB" pitchFamily="65" charset="-120"/>
                <a:ea typeface="DFKai-SB" pitchFamily="65" charset="-120"/>
              </a:rPr>
              <a:t>18</a:t>
            </a:r>
            <a:r>
              <a:rPr lang="zh-TW" altLang="en-US" dirty="0" smtClean="0">
                <a:latin typeface="DFKai-SB" pitchFamily="65" charset="-120"/>
                <a:ea typeface="DFKai-SB" pitchFamily="65" charset="-120"/>
              </a:rPr>
              <a:t>歲以上人口的</a:t>
            </a:r>
            <a:r>
              <a:rPr lang="en-US" altLang="zh-TW" dirty="0" smtClean="0">
                <a:latin typeface="DFKai-SB" pitchFamily="65" charset="-120"/>
                <a:ea typeface="DFKai-SB" pitchFamily="65" charset="-120"/>
              </a:rPr>
              <a:t>6.7</a:t>
            </a:r>
            <a:r>
              <a:rPr lang="zh-TW" altLang="en-US" dirty="0" smtClean="0">
                <a:latin typeface="DFKai-SB" pitchFamily="65" charset="-120"/>
                <a:ea typeface="DFKai-SB" pitchFamily="65" charset="-120"/>
              </a:rPr>
              <a:t>％。</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在台灣，衛生署國民健康局憂鬱症調查指出，按人口比例估算顯示：</a:t>
            </a:r>
            <a:r>
              <a:rPr lang="en-US" altLang="zh-TW" dirty="0" smtClean="0">
                <a:latin typeface="DFKai-SB" pitchFamily="65" charset="-120"/>
                <a:ea typeface="DFKai-SB" pitchFamily="65" charset="-120"/>
              </a:rPr>
              <a:t>8.9%</a:t>
            </a:r>
            <a:r>
              <a:rPr lang="zh-TW" altLang="en-US" dirty="0" smtClean="0">
                <a:latin typeface="DFKai-SB" pitchFamily="65" charset="-120"/>
                <a:ea typeface="DFKai-SB" pitchFamily="65" charset="-120"/>
              </a:rPr>
              <a:t>的人有憂鬱症狀，約</a:t>
            </a:r>
            <a:r>
              <a:rPr lang="en-US" altLang="zh-TW" dirty="0" smtClean="0">
                <a:latin typeface="DFKai-SB" pitchFamily="65" charset="-120"/>
                <a:ea typeface="DFKai-SB" pitchFamily="65" charset="-120"/>
              </a:rPr>
              <a:t>200</a:t>
            </a:r>
            <a:r>
              <a:rPr lang="zh-TW" altLang="en-US" dirty="0" smtClean="0">
                <a:latin typeface="DFKai-SB" pitchFamily="65" charset="-120"/>
                <a:ea typeface="DFKai-SB" pitchFamily="65" charset="-120"/>
              </a:rPr>
              <a:t>萬人，其中重度憂鬱者，約佔</a:t>
            </a:r>
            <a:r>
              <a:rPr lang="en-US" altLang="zh-TW" dirty="0" smtClean="0">
                <a:latin typeface="DFKai-SB" pitchFamily="65" charset="-120"/>
                <a:ea typeface="DFKai-SB" pitchFamily="65" charset="-120"/>
              </a:rPr>
              <a:t>5.2%</a:t>
            </a:r>
            <a:r>
              <a:rPr lang="zh-TW" altLang="en-US" dirty="0" smtClean="0">
                <a:latin typeface="DFKai-SB" pitchFamily="65" charset="-120"/>
                <a:ea typeface="DFKai-SB" pitchFamily="65" charset="-120"/>
              </a:rPr>
              <a:t>，約</a:t>
            </a:r>
            <a:r>
              <a:rPr lang="en-US" altLang="zh-TW" dirty="0" smtClean="0">
                <a:latin typeface="DFKai-SB" pitchFamily="65" charset="-120"/>
                <a:ea typeface="DFKai-SB" pitchFamily="65" charset="-120"/>
              </a:rPr>
              <a:t>125</a:t>
            </a:r>
            <a:r>
              <a:rPr lang="zh-TW" altLang="en-US" dirty="0" smtClean="0">
                <a:latin typeface="DFKai-SB" pitchFamily="65" charset="-120"/>
                <a:ea typeface="DFKai-SB" pitchFamily="65" charset="-120"/>
              </a:rPr>
              <a:t>萬人。</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不論種族或族裔背景或經濟狀況，女性患有憂鬱症的情形約為男性的兩倍。</a:t>
            </a:r>
            <a:endParaRPr lang="en-US" dirty="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憂鬱症常見的症狀</a:t>
            </a:r>
            <a:endParaRPr lang="en-US" dirty="0">
              <a:latin typeface="DFKai-SB" pitchFamily="65" charset="-120"/>
              <a:ea typeface="DFKai-SB" pitchFamily="65" charset="-120"/>
            </a:endParaRPr>
          </a:p>
        </p:txBody>
      </p:sp>
      <p:sp>
        <p:nvSpPr>
          <p:cNvPr id="3" name="Content Placeholder 2"/>
          <p:cNvSpPr>
            <a:spLocks noGrp="1"/>
          </p:cNvSpPr>
          <p:nvPr>
            <p:ph idx="1"/>
          </p:nvPr>
        </p:nvSpPr>
        <p:spPr>
          <a:xfrm>
            <a:off x="1722120" y="1425893"/>
            <a:ext cx="7010400" cy="4572000"/>
          </a:xfrm>
        </p:spPr>
        <p:txBody>
          <a:bodyPr numCol="2"/>
          <a:lstStyle/>
          <a:p>
            <a:r>
              <a:rPr lang="zh-TW" altLang="en-US" sz="2000" dirty="0" smtClean="0">
                <a:latin typeface="DFKai-SB" pitchFamily="65" charset="-120"/>
                <a:ea typeface="DFKai-SB" pitchFamily="65" charset="-120"/>
              </a:rPr>
              <a:t>憂鬱情緒</a:t>
            </a:r>
            <a:r>
              <a:rPr lang="en-US" altLang="zh-TW" sz="2000" dirty="0" smtClean="0">
                <a:latin typeface="DFKai-SB" pitchFamily="65" charset="-120"/>
                <a:ea typeface="DFKai-SB" pitchFamily="65" charset="-120"/>
              </a:rPr>
              <a:t>:</a:t>
            </a:r>
            <a:r>
              <a:rPr lang="zh-TW" altLang="en-US" sz="2000" dirty="0" smtClean="0">
                <a:latin typeface="DFKai-SB" pitchFamily="65" charset="-120"/>
                <a:ea typeface="DFKai-SB" pitchFamily="65" charset="-120"/>
              </a:rPr>
              <a:t>悶悶不樂、面露愁容、哭泣、易怒。</a:t>
            </a:r>
          </a:p>
          <a:p>
            <a:r>
              <a:rPr lang="zh-TW" altLang="en-US" sz="2000" dirty="0" smtClean="0">
                <a:latin typeface="DFKai-SB" pitchFamily="65" charset="-120"/>
                <a:ea typeface="DFKai-SB" pitchFamily="65" charset="-120"/>
              </a:rPr>
              <a:t>生活失去平時的興趣或樂趣、性慾減低。</a:t>
            </a:r>
          </a:p>
          <a:p>
            <a:r>
              <a:rPr lang="zh-TW" altLang="en-US" sz="2000" dirty="0" smtClean="0">
                <a:latin typeface="DFKai-SB" pitchFamily="65" charset="-120"/>
                <a:ea typeface="DFKai-SB" pitchFamily="65" charset="-120"/>
              </a:rPr>
              <a:t>認知及動作遲鈍</a:t>
            </a:r>
            <a:r>
              <a:rPr lang="en-US" altLang="zh-TW" sz="2000" dirty="0" smtClean="0">
                <a:latin typeface="DFKai-SB" pitchFamily="65" charset="-120"/>
                <a:ea typeface="DFKai-SB" pitchFamily="65" charset="-120"/>
              </a:rPr>
              <a:t>:</a:t>
            </a:r>
            <a:r>
              <a:rPr lang="zh-TW" altLang="en-US" sz="2000" dirty="0" smtClean="0">
                <a:latin typeface="DFKai-SB" pitchFamily="65" charset="-120"/>
                <a:ea typeface="DFKai-SB" pitchFamily="65" charset="-120"/>
              </a:rPr>
              <a:t>反應遲鈍、記憶力變差、無法專心、猶豫不決、生活懶散、生活及工作能力減退。</a:t>
            </a:r>
          </a:p>
          <a:p>
            <a:r>
              <a:rPr lang="zh-TW" altLang="en-US" sz="2000" dirty="0" smtClean="0">
                <a:latin typeface="DFKai-SB" pitchFamily="65" charset="-120"/>
                <a:ea typeface="DFKai-SB" pitchFamily="65" charset="-120"/>
              </a:rPr>
              <a:t>食慾不振、體重減輕。</a:t>
            </a:r>
          </a:p>
          <a:p>
            <a:r>
              <a:rPr lang="zh-TW" altLang="en-US" sz="2000" dirty="0" smtClean="0">
                <a:latin typeface="DFKai-SB" pitchFamily="65" charset="-120"/>
                <a:ea typeface="DFKai-SB" pitchFamily="65" charset="-120"/>
              </a:rPr>
              <a:t>失眠、經常凌晨醒來。</a:t>
            </a:r>
          </a:p>
          <a:p>
            <a:r>
              <a:rPr lang="zh-TW" altLang="en-US" sz="2000" dirty="0" smtClean="0">
                <a:latin typeface="DFKai-SB" pitchFamily="65" charset="-120"/>
                <a:ea typeface="DFKai-SB" pitchFamily="65" charset="-120"/>
              </a:rPr>
              <a:t>疲倦及四肢無力。</a:t>
            </a:r>
          </a:p>
          <a:p>
            <a:endParaRPr lang="en-US" altLang="zh-TW" sz="2000" dirty="0" smtClean="0">
              <a:latin typeface="DFKai-SB" pitchFamily="65" charset="-120"/>
              <a:ea typeface="DFKai-SB" pitchFamily="65" charset="-120"/>
            </a:endParaRPr>
          </a:p>
          <a:p>
            <a:r>
              <a:rPr lang="zh-TW" altLang="en-US" sz="2000" dirty="0" smtClean="0">
                <a:latin typeface="DFKai-SB" pitchFamily="65" charset="-120"/>
                <a:ea typeface="DFKai-SB" pitchFamily="65" charset="-120"/>
              </a:rPr>
              <a:t>躁動不安、手足無措。</a:t>
            </a:r>
          </a:p>
          <a:p>
            <a:r>
              <a:rPr lang="zh-TW" altLang="en-US" sz="2000" dirty="0" smtClean="0">
                <a:latin typeface="DFKai-SB" pitchFamily="65" charset="-120"/>
                <a:ea typeface="DFKai-SB" pitchFamily="65" charset="-120"/>
              </a:rPr>
              <a:t>自責、罪惡感。</a:t>
            </a:r>
          </a:p>
          <a:p>
            <a:r>
              <a:rPr lang="zh-TW" altLang="en-US" sz="2000" dirty="0" smtClean="0">
                <a:latin typeface="DFKai-SB" pitchFamily="65" charset="-120"/>
                <a:ea typeface="DFKai-SB" pitchFamily="65" charset="-120"/>
              </a:rPr>
              <a:t>無助、無用、無望。</a:t>
            </a:r>
          </a:p>
          <a:p>
            <a:r>
              <a:rPr lang="zh-TW" altLang="en-US" sz="2000" dirty="0" smtClean="0">
                <a:latin typeface="DFKai-SB" pitchFamily="65" charset="-120"/>
                <a:ea typeface="DFKai-SB" pitchFamily="65" charset="-120"/>
              </a:rPr>
              <a:t>自殺念頭或企圖。</a:t>
            </a:r>
          </a:p>
          <a:p>
            <a:r>
              <a:rPr lang="zh-TW" altLang="en-US" sz="2000" dirty="0" smtClean="0">
                <a:latin typeface="DFKai-SB" pitchFamily="65" charset="-120"/>
                <a:ea typeface="DFKai-SB" pitchFamily="65" charset="-120"/>
              </a:rPr>
              <a:t>其他</a:t>
            </a:r>
            <a:r>
              <a:rPr lang="en-US" altLang="zh-TW" sz="2000" dirty="0" smtClean="0">
                <a:latin typeface="DFKai-SB" pitchFamily="65" charset="-120"/>
                <a:ea typeface="DFKai-SB" pitchFamily="65" charset="-120"/>
              </a:rPr>
              <a:t>:</a:t>
            </a:r>
            <a:r>
              <a:rPr lang="zh-TW" altLang="en-US" sz="2000" dirty="0" smtClean="0">
                <a:latin typeface="DFKai-SB" pitchFamily="65" charset="-120"/>
                <a:ea typeface="DFKai-SB" pitchFamily="65" charset="-120"/>
              </a:rPr>
              <a:t>酒精濫用、慮病</a:t>
            </a:r>
            <a:r>
              <a:rPr lang="en-US" altLang="zh-TW" sz="2000" dirty="0" smtClean="0">
                <a:latin typeface="DFKai-SB" pitchFamily="65" charset="-120"/>
                <a:ea typeface="DFKai-SB" pitchFamily="65" charset="-120"/>
              </a:rPr>
              <a:t>(</a:t>
            </a:r>
            <a:r>
              <a:rPr lang="zh-TW" altLang="en-US" sz="2000" dirty="0" smtClean="0">
                <a:latin typeface="DFKai-SB" pitchFamily="65" charset="-120"/>
                <a:ea typeface="DFKai-SB" pitchFamily="65" charset="-120"/>
              </a:rPr>
              <a:t>過度注意身體症狀，擔心患有重大身體疾病</a:t>
            </a:r>
            <a:r>
              <a:rPr lang="en-US" altLang="zh-TW" sz="2000" dirty="0" smtClean="0">
                <a:latin typeface="DFKai-SB" pitchFamily="65" charset="-120"/>
                <a:ea typeface="DFKai-SB" pitchFamily="65" charset="-120"/>
              </a:rPr>
              <a:t>)</a:t>
            </a:r>
            <a:r>
              <a:rPr lang="zh-TW" altLang="en-US" sz="2000" dirty="0" smtClean="0">
                <a:latin typeface="DFKai-SB" pitchFamily="65" charset="-120"/>
                <a:ea typeface="DFKai-SB" pitchFamily="65" charset="-120"/>
              </a:rPr>
              <a:t>。</a:t>
            </a:r>
          </a:p>
          <a:p>
            <a:r>
              <a:rPr lang="zh-TW" altLang="en-US" sz="2000" dirty="0" smtClean="0">
                <a:latin typeface="DFKai-SB" pitchFamily="65" charset="-120"/>
                <a:ea typeface="DFKai-SB" pitchFamily="65" charset="-120"/>
              </a:rPr>
              <a:t>另外憂鬱症病患，也常合併有明顯焦慮症狀，如恐慌、莫名的恐懼、心悸胸悶、頭暈及全身疼痛等。</a:t>
            </a:r>
          </a:p>
          <a:p>
            <a:pPr>
              <a:buNone/>
            </a:pPr>
            <a:endParaRPr lang="en-US"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躁鬱症</a:t>
            </a:r>
            <a:r>
              <a:rPr lang="en-US" altLang="zh-TW" dirty="0" smtClean="0">
                <a:ea typeface="DFKai-SB" pitchFamily="65" charset="-120"/>
              </a:rPr>
              <a:t>(Bipolar Disorder)</a:t>
            </a:r>
            <a:endParaRPr lang="en-US" dirty="0"/>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躁鬱症的主要特徵為患者不斷經歷躁（</a:t>
            </a:r>
            <a:r>
              <a:rPr lang="en-US" altLang="zh-TW" dirty="0" smtClean="0">
                <a:latin typeface="DFKai-SB" pitchFamily="65" charset="-120"/>
                <a:ea typeface="DFKai-SB" pitchFamily="65" charset="-120"/>
              </a:rPr>
              <a:t>mania</a:t>
            </a:r>
            <a:r>
              <a:rPr lang="zh-TW" altLang="en-US" dirty="0" smtClean="0">
                <a:latin typeface="DFKai-SB" pitchFamily="65" charset="-120"/>
                <a:ea typeface="DFKai-SB" pitchFamily="65" charset="-120"/>
              </a:rPr>
              <a:t>）與鬱（</a:t>
            </a:r>
            <a:r>
              <a:rPr lang="en-US" altLang="zh-TW" dirty="0" smtClean="0">
                <a:latin typeface="DFKai-SB" pitchFamily="65" charset="-120"/>
                <a:ea typeface="DFKai-SB" pitchFamily="65" charset="-120"/>
              </a:rPr>
              <a:t>depression</a:t>
            </a:r>
            <a:r>
              <a:rPr lang="zh-TW" altLang="en-US" dirty="0" smtClean="0">
                <a:latin typeface="DFKai-SB" pitchFamily="65" charset="-120"/>
                <a:ea typeface="DFKai-SB" pitchFamily="65" charset="-120"/>
              </a:rPr>
              <a:t>）兩種相反的極端情緒狀態，而這兩種情緒狀態經常反覆出現，其強度與持續時間均大於一般人平時的情緒起伏。正因為有躁有鬱，因此躁鬱症又被稱為雙極型障礙（</a:t>
            </a:r>
            <a:r>
              <a:rPr lang="en-US" altLang="zh-TW" dirty="0" smtClean="0">
                <a:latin typeface="DFKai-SB" pitchFamily="65" charset="-120"/>
                <a:ea typeface="DFKai-SB" pitchFamily="65" charset="-120"/>
              </a:rPr>
              <a:t>bipolar disorder</a:t>
            </a:r>
            <a:r>
              <a:rPr lang="zh-TW" altLang="en-US" dirty="0" smtClean="0">
                <a:latin typeface="DFKai-SB" pitchFamily="65" charset="-120"/>
                <a:ea typeface="DFKai-SB" pitchFamily="65" charset="-120"/>
              </a:rPr>
              <a:t>），相對於被稱為單極型障礙（</a:t>
            </a:r>
            <a:r>
              <a:rPr lang="en-US" altLang="zh-TW" dirty="0" err="1" smtClean="0">
                <a:latin typeface="DFKai-SB" pitchFamily="65" charset="-120"/>
                <a:ea typeface="DFKai-SB" pitchFamily="65" charset="-120"/>
              </a:rPr>
              <a:t>unipolar</a:t>
            </a:r>
            <a:r>
              <a:rPr lang="en-US" altLang="zh-TW" dirty="0" smtClean="0">
                <a:latin typeface="DFKai-SB" pitchFamily="65" charset="-120"/>
                <a:ea typeface="DFKai-SB" pitchFamily="65" charset="-120"/>
              </a:rPr>
              <a:t> disorder</a:t>
            </a:r>
            <a:r>
              <a:rPr lang="zh-TW" altLang="en-US" dirty="0" smtClean="0">
                <a:latin typeface="DFKai-SB" pitchFamily="65" charset="-120"/>
                <a:ea typeface="DFKai-SB" pitchFamily="65" charset="-120"/>
              </a:rPr>
              <a:t>）的狂躁症與抑鬱症。 </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美國每年罹患躁鬱症的成年人多達</a:t>
            </a:r>
            <a:r>
              <a:rPr lang="en-US" altLang="zh-TW" dirty="0" smtClean="0">
                <a:latin typeface="DFKai-SB" pitchFamily="65" charset="-120"/>
                <a:ea typeface="DFKai-SB" pitchFamily="65" charset="-120"/>
              </a:rPr>
              <a:t>570</a:t>
            </a:r>
            <a:r>
              <a:rPr lang="zh-TW" altLang="en-US" dirty="0" smtClean="0">
                <a:latin typeface="DFKai-SB" pitchFamily="65" charset="-120"/>
                <a:ea typeface="DFKai-SB" pitchFamily="65" charset="-120"/>
              </a:rPr>
              <a:t>萬，占</a:t>
            </a:r>
            <a:r>
              <a:rPr lang="en-US" altLang="zh-TW" dirty="0" smtClean="0">
                <a:latin typeface="DFKai-SB" pitchFamily="65" charset="-120"/>
                <a:ea typeface="DFKai-SB" pitchFamily="65" charset="-120"/>
              </a:rPr>
              <a:t>18</a:t>
            </a:r>
            <a:r>
              <a:rPr lang="zh-TW" altLang="en-US" dirty="0" smtClean="0">
                <a:latin typeface="DFKai-SB" pitchFamily="65" charset="-120"/>
                <a:ea typeface="DFKai-SB" pitchFamily="65" charset="-120"/>
              </a:rPr>
              <a:t>歲及以上年齡人群的</a:t>
            </a:r>
            <a:r>
              <a:rPr lang="en-US" altLang="zh-TW" dirty="0" smtClean="0">
                <a:latin typeface="DFKai-SB" pitchFamily="65" charset="-120"/>
                <a:ea typeface="DFKai-SB" pitchFamily="65" charset="-120"/>
              </a:rPr>
              <a:t>2.6%</a:t>
            </a:r>
            <a:r>
              <a:rPr lang="zh-TW" altLang="en-US" dirty="0" smtClean="0">
                <a:latin typeface="DFKai-SB" pitchFamily="65" charset="-120"/>
                <a:ea typeface="DFKai-SB" pitchFamily="65" charset="-120"/>
              </a:rPr>
              <a:t>。</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躁鬱症多發於青春晚期或成年初期。然而，也有一些人在童年時就表現出躁鬱症的早期症狀。</a:t>
            </a:r>
            <a:endParaRPr lang="en-US" altLang="zh-TW" dirty="0" smtClean="0">
              <a:latin typeface="DFKai-SB" pitchFamily="65" charset="-120"/>
              <a:ea typeface="DFKai-SB" pitchFamily="65" charset="-120"/>
            </a:endParaRPr>
          </a:p>
          <a:p>
            <a:r>
              <a:rPr lang="zh-TW" altLang="en-US" dirty="0" smtClean="0">
                <a:latin typeface="DFKai-SB" pitchFamily="65" charset="-120"/>
                <a:ea typeface="DFKai-SB" pitchFamily="65" charset="-120"/>
              </a:rPr>
              <a:t>男性與女性的躁鬱症發生率差不多。</a:t>
            </a:r>
            <a:endParaRPr lang="en-US" dirty="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躁狂期（或躁狂發作）症狀</a:t>
            </a:r>
            <a:endParaRPr lang="en-US" dirty="0"/>
          </a:p>
        </p:txBody>
      </p:sp>
      <p:sp>
        <p:nvSpPr>
          <p:cNvPr id="3" name="Content Placeholder 2"/>
          <p:cNvSpPr>
            <a:spLocks noGrp="1"/>
          </p:cNvSpPr>
          <p:nvPr>
            <p:ph idx="1"/>
          </p:nvPr>
        </p:nvSpPr>
        <p:spPr/>
        <p:txBody>
          <a:bodyPr numCol="2"/>
          <a:lstStyle/>
          <a:p>
            <a:r>
              <a:rPr lang="zh-TW" altLang="en-US" sz="2000" dirty="0" smtClean="0">
                <a:latin typeface="DFKai-SB" pitchFamily="65" charset="-120"/>
                <a:ea typeface="DFKai-SB" pitchFamily="65" charset="-120"/>
              </a:rPr>
              <a:t>精力、活動高漲，坐立不安</a:t>
            </a:r>
          </a:p>
          <a:p>
            <a:r>
              <a:rPr lang="zh-TW" altLang="en-US" sz="2000" dirty="0" smtClean="0">
                <a:latin typeface="DFKai-SB" pitchFamily="65" charset="-120"/>
                <a:ea typeface="DFKai-SB" pitchFamily="65" charset="-120"/>
              </a:rPr>
              <a:t>過度興奮，心情過好，過於愉悅</a:t>
            </a:r>
          </a:p>
          <a:p>
            <a:r>
              <a:rPr lang="zh-TW" altLang="en-US" sz="2000" dirty="0" smtClean="0">
                <a:latin typeface="DFKai-SB" pitchFamily="65" charset="-120"/>
                <a:ea typeface="DFKai-SB" pitchFamily="65" charset="-120"/>
              </a:rPr>
              <a:t>極度易怒</a:t>
            </a:r>
            <a:endParaRPr lang="en-US" altLang="zh-TW" sz="2000" dirty="0" smtClean="0">
              <a:latin typeface="DFKai-SB" pitchFamily="65" charset="-120"/>
              <a:ea typeface="DFKai-SB" pitchFamily="65" charset="-120"/>
            </a:endParaRPr>
          </a:p>
          <a:p>
            <a:r>
              <a:rPr lang="zh-TW" altLang="en-US" sz="2000" dirty="0" smtClean="0">
                <a:latin typeface="DFKai-SB" pitchFamily="65" charset="-120"/>
                <a:ea typeface="DFKai-SB" pitchFamily="65" charset="-120"/>
              </a:rPr>
              <a:t>過度多話</a:t>
            </a:r>
          </a:p>
          <a:p>
            <a:r>
              <a:rPr lang="zh-TW" altLang="en-US" sz="2000" dirty="0" smtClean="0">
                <a:latin typeface="DFKai-SB" pitchFamily="65" charset="-120"/>
                <a:ea typeface="DFKai-SB" pitchFamily="65" charset="-120"/>
              </a:rPr>
              <a:t>思維和講話速度很快，從一個想法跳躍到另一個想法</a:t>
            </a:r>
          </a:p>
          <a:p>
            <a:r>
              <a:rPr lang="zh-TW" altLang="en-US" sz="2000" dirty="0" smtClean="0">
                <a:latin typeface="DFKai-SB" pitchFamily="65" charset="-120"/>
                <a:ea typeface="DFKai-SB" pitchFamily="65" charset="-120"/>
              </a:rPr>
              <a:t>容易分心，不能集中注意力</a:t>
            </a:r>
          </a:p>
          <a:p>
            <a:r>
              <a:rPr lang="zh-TW" altLang="en-US" sz="2000" dirty="0" smtClean="0">
                <a:latin typeface="DFKai-SB" pitchFamily="65" charset="-120"/>
                <a:ea typeface="DFKai-SB" pitchFamily="65" charset="-120"/>
              </a:rPr>
              <a:t>需要很少睡眠</a:t>
            </a:r>
          </a:p>
          <a:p>
            <a:r>
              <a:rPr lang="zh-TW" altLang="en-US" sz="2000" dirty="0" smtClean="0">
                <a:latin typeface="DFKai-SB" pitchFamily="65" charset="-120"/>
                <a:ea typeface="DFKai-SB" pitchFamily="65" charset="-120"/>
              </a:rPr>
              <a:t>對自己的能力和力量有不切實際的想法</a:t>
            </a:r>
          </a:p>
          <a:p>
            <a:r>
              <a:rPr lang="zh-TW" altLang="en-US" sz="2000" dirty="0" smtClean="0">
                <a:latin typeface="DFKai-SB" pitchFamily="65" charset="-120"/>
                <a:ea typeface="DFKai-SB" pitchFamily="65" charset="-120"/>
              </a:rPr>
              <a:t>判斷力差</a:t>
            </a:r>
          </a:p>
          <a:p>
            <a:r>
              <a:rPr lang="zh-TW" altLang="en-US" sz="2000" dirty="0" smtClean="0">
                <a:latin typeface="DFKai-SB" pitchFamily="65" charset="-120"/>
                <a:ea typeface="DFKai-SB" pitchFamily="65" charset="-120"/>
              </a:rPr>
              <a:t>瘋狂購物</a:t>
            </a:r>
          </a:p>
          <a:p>
            <a:r>
              <a:rPr lang="zh-TW" altLang="en-US" sz="2000" dirty="0" smtClean="0">
                <a:latin typeface="DFKai-SB" pitchFamily="65" charset="-120"/>
                <a:ea typeface="DFKai-SB" pitchFamily="65" charset="-120"/>
              </a:rPr>
              <a:t>一段時間行為異常</a:t>
            </a:r>
          </a:p>
          <a:p>
            <a:r>
              <a:rPr lang="zh-TW" altLang="en-US" sz="2000" dirty="0" smtClean="0">
                <a:latin typeface="DFKai-SB" pitchFamily="65" charset="-120"/>
                <a:ea typeface="DFKai-SB" pitchFamily="65" charset="-120"/>
              </a:rPr>
              <a:t>性欲旺盛</a:t>
            </a:r>
          </a:p>
          <a:p>
            <a:r>
              <a:rPr lang="zh-TW" altLang="en-US" sz="2000" dirty="0" smtClean="0">
                <a:latin typeface="DFKai-SB" pitchFamily="65" charset="-120"/>
                <a:ea typeface="DFKai-SB" pitchFamily="65" charset="-120"/>
              </a:rPr>
              <a:t>濫用藥物，尤其是古柯鹼、酒精和安眠藥</a:t>
            </a:r>
          </a:p>
          <a:p>
            <a:r>
              <a:rPr lang="zh-TW" altLang="en-US" sz="2000" dirty="0" smtClean="0">
                <a:latin typeface="DFKai-SB" pitchFamily="65" charset="-120"/>
                <a:ea typeface="DFKai-SB" pitchFamily="65" charset="-120"/>
              </a:rPr>
              <a:t>行為具有挑釁性、侵犯性或攻擊性</a:t>
            </a:r>
          </a:p>
          <a:p>
            <a:r>
              <a:rPr lang="zh-TW" altLang="en-US" sz="2000" dirty="0" smtClean="0">
                <a:latin typeface="DFKai-SB" pitchFamily="65" charset="-120"/>
                <a:ea typeface="DFKai-SB" pitchFamily="65" charset="-120"/>
              </a:rPr>
              <a:t>否認有任何問題</a:t>
            </a: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憂鬱期（或憂鬱發作）症狀</a:t>
            </a:r>
            <a:endParaRPr lang="en-US" dirty="0">
              <a:latin typeface="DFKai-SB" pitchFamily="65" charset="-120"/>
              <a:ea typeface="DFKai-SB" pitchFamily="65" charset="-120"/>
            </a:endParaRPr>
          </a:p>
        </p:txBody>
      </p:sp>
      <p:sp>
        <p:nvSpPr>
          <p:cNvPr id="3" name="Content Placeholder 2"/>
          <p:cNvSpPr>
            <a:spLocks noGrp="1"/>
          </p:cNvSpPr>
          <p:nvPr>
            <p:ph idx="1"/>
          </p:nvPr>
        </p:nvSpPr>
        <p:spPr/>
        <p:txBody>
          <a:bodyPr numCol="2"/>
          <a:lstStyle/>
          <a:p>
            <a:r>
              <a:rPr lang="zh-TW" altLang="en-US" sz="2000" dirty="0" smtClean="0">
                <a:latin typeface="DFKai-SB" pitchFamily="65" charset="-120"/>
                <a:ea typeface="DFKai-SB" pitchFamily="65" charset="-120"/>
              </a:rPr>
              <a:t>情緒持續悲傷、焦躁或空虛</a:t>
            </a:r>
          </a:p>
          <a:p>
            <a:r>
              <a:rPr lang="zh-TW" altLang="en-US" sz="2000" dirty="0" smtClean="0">
                <a:latin typeface="DFKai-SB" pitchFamily="65" charset="-120"/>
                <a:ea typeface="DFKai-SB" pitchFamily="65" charset="-120"/>
              </a:rPr>
              <a:t>感到絕望或悲觀</a:t>
            </a:r>
          </a:p>
          <a:p>
            <a:r>
              <a:rPr lang="zh-TW" altLang="en-US" sz="2000" dirty="0" smtClean="0">
                <a:latin typeface="DFKai-SB" pitchFamily="65" charset="-120"/>
                <a:ea typeface="DFKai-SB" pitchFamily="65" charset="-120"/>
              </a:rPr>
              <a:t>感覺內疚、一無是處或無助</a:t>
            </a:r>
          </a:p>
          <a:p>
            <a:r>
              <a:rPr lang="zh-TW" altLang="en-US" sz="2000" dirty="0" smtClean="0">
                <a:latin typeface="DFKai-SB" pitchFamily="65" charset="-120"/>
                <a:ea typeface="DFKai-SB" pitchFamily="65" charset="-120"/>
              </a:rPr>
              <a:t>對於以前喜歡的活動（包括性）失去興趣或樂趣</a:t>
            </a:r>
          </a:p>
          <a:p>
            <a:r>
              <a:rPr lang="zh-TW" altLang="en-US" sz="2000" dirty="0" smtClean="0">
                <a:latin typeface="DFKai-SB" pitchFamily="65" charset="-120"/>
                <a:ea typeface="DFKai-SB" pitchFamily="65" charset="-120"/>
              </a:rPr>
              <a:t>精力減退，感覺疲乏或變得「遲緩」</a:t>
            </a:r>
          </a:p>
          <a:p>
            <a:r>
              <a:rPr lang="zh-TW" altLang="en-US" sz="2000" dirty="0" smtClean="0">
                <a:latin typeface="DFKai-SB" pitchFamily="65" charset="-120"/>
                <a:ea typeface="DFKai-SB" pitchFamily="65" charset="-120"/>
              </a:rPr>
              <a:t>注意力難以集中、健忘、優柔寡斷</a:t>
            </a:r>
          </a:p>
          <a:p>
            <a:r>
              <a:rPr lang="zh-TW" altLang="en-US" sz="2000" dirty="0" smtClean="0">
                <a:latin typeface="DFKai-SB" pitchFamily="65" charset="-120"/>
                <a:ea typeface="DFKai-SB" pitchFamily="65" charset="-120"/>
              </a:rPr>
              <a:t>不安或易怒</a:t>
            </a:r>
          </a:p>
          <a:p>
            <a:r>
              <a:rPr lang="zh-TW" altLang="en-US" sz="2000" dirty="0" smtClean="0">
                <a:latin typeface="DFKai-SB" pitchFamily="65" charset="-120"/>
                <a:ea typeface="DFKai-SB" pitchFamily="65" charset="-120"/>
              </a:rPr>
              <a:t>嗜睡或不易入睡</a:t>
            </a:r>
          </a:p>
          <a:p>
            <a:r>
              <a:rPr lang="zh-TW" altLang="en-US" sz="2000" dirty="0" smtClean="0">
                <a:latin typeface="DFKai-SB" pitchFamily="65" charset="-120"/>
                <a:ea typeface="DFKai-SB" pitchFamily="65" charset="-120"/>
              </a:rPr>
              <a:t>食欲發生變化和（或）體重意外減輕或增加</a:t>
            </a:r>
          </a:p>
          <a:p>
            <a:r>
              <a:rPr lang="zh-TW" altLang="en-US" sz="2000" dirty="0" smtClean="0">
                <a:latin typeface="DFKai-SB" pitchFamily="65" charset="-120"/>
                <a:ea typeface="DFKai-SB" pitchFamily="65" charset="-120"/>
              </a:rPr>
              <a:t>不是由身體疾病或受傷引起的慢性疼痛或其他持續的身體症狀</a:t>
            </a:r>
          </a:p>
          <a:p>
            <a:r>
              <a:rPr lang="zh-TW" altLang="en-US" sz="2000" dirty="0" smtClean="0">
                <a:latin typeface="DFKai-SB" pitchFamily="65" charset="-120"/>
                <a:ea typeface="DFKai-SB" pitchFamily="65" charset="-120"/>
              </a:rPr>
              <a:t>有死亡或自殺的想法，或意圖自殺</a:t>
            </a:r>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latin typeface="DFKai-SB" pitchFamily="65" charset="-120"/>
                <a:ea typeface="DFKai-SB" pitchFamily="65" charset="-120"/>
              </a:rPr>
              <a:t>焦慮症</a:t>
            </a:r>
            <a:r>
              <a:rPr lang="en-US" altLang="zh-TW" dirty="0" smtClean="0">
                <a:latin typeface="+mn-lt"/>
              </a:rPr>
              <a:t>(Anxiety)</a:t>
            </a:r>
            <a:endParaRPr lang="en-US" dirty="0">
              <a:latin typeface="+mn-lt"/>
            </a:endParaRPr>
          </a:p>
        </p:txBody>
      </p:sp>
      <p:sp>
        <p:nvSpPr>
          <p:cNvPr id="3" name="Content Placeholder 2"/>
          <p:cNvSpPr>
            <a:spLocks noGrp="1"/>
          </p:cNvSpPr>
          <p:nvPr>
            <p:ph idx="1"/>
          </p:nvPr>
        </p:nvSpPr>
        <p:spPr/>
        <p:txBody>
          <a:bodyPr/>
          <a:lstStyle/>
          <a:p>
            <a:r>
              <a:rPr lang="zh-TW" altLang="en-US" dirty="0" smtClean="0">
                <a:latin typeface="DFKai-SB" pitchFamily="65" charset="-120"/>
                <a:ea typeface="DFKai-SB" pitchFamily="65" charset="-120"/>
              </a:rPr>
              <a:t>焦慮疾患，是一群以焦慮症狀為主要表現之焦慮疾病。它包含以下幾種類型：</a:t>
            </a:r>
            <a:endParaRPr lang="en-US" altLang="zh-TW"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廣泛性焦慮症</a:t>
            </a:r>
            <a:r>
              <a:rPr lang="en-US" i="0" dirty="0" smtClean="0"/>
              <a:t>(Generalized Anxiety Disorder)</a:t>
            </a:r>
            <a:endParaRPr lang="en-US" altLang="zh-TW" i="0" dirty="0" smtClean="0">
              <a:latin typeface="DFKai-SB" pitchFamily="65" charset="-120"/>
              <a:ea typeface="DFKai-SB" pitchFamily="65" charset="-120"/>
            </a:endParaRPr>
          </a:p>
          <a:p>
            <a:pPr lvl="1"/>
            <a:r>
              <a:rPr lang="zh-TW" altLang="en-US" i="0" dirty="0" smtClean="0">
                <a:latin typeface="DFKai-SB" pitchFamily="65" charset="-120"/>
                <a:ea typeface="DFKai-SB" pitchFamily="65" charset="-120"/>
              </a:rPr>
              <a:t>恐慌症</a:t>
            </a:r>
            <a:r>
              <a:rPr lang="en-US" altLang="zh-TW" i="0" dirty="0" smtClean="0">
                <a:ea typeface="DFKai-SB" pitchFamily="65" charset="-120"/>
              </a:rPr>
              <a:t>(Panic Disorder)</a:t>
            </a:r>
          </a:p>
          <a:p>
            <a:pPr lvl="1"/>
            <a:r>
              <a:rPr lang="zh-TW" altLang="en-US" i="0" dirty="0" smtClean="0">
                <a:latin typeface="DFKai-SB" pitchFamily="65" charset="-120"/>
                <a:ea typeface="DFKai-SB" pitchFamily="65" charset="-120"/>
              </a:rPr>
              <a:t>強迫症</a:t>
            </a:r>
            <a:r>
              <a:rPr lang="en-US" altLang="zh-TW" i="0" dirty="0" smtClean="0">
                <a:ea typeface="DFKai-SB" pitchFamily="65" charset="-120"/>
              </a:rPr>
              <a:t>(</a:t>
            </a:r>
            <a:r>
              <a:rPr lang="en-US" i="0" dirty="0" smtClean="0"/>
              <a:t>Obsessive compulsive disorder)</a:t>
            </a:r>
            <a:endParaRPr lang="en-US" altLang="zh-TW" i="0" dirty="0" smtClean="0">
              <a:ea typeface="DFKai-SB" pitchFamily="65" charset="-120"/>
            </a:endParaRPr>
          </a:p>
          <a:p>
            <a:pPr lvl="1"/>
            <a:r>
              <a:rPr lang="zh-TW" altLang="en-US" i="0" dirty="0" smtClean="0">
                <a:latin typeface="DFKai-SB" pitchFamily="65" charset="-120"/>
                <a:ea typeface="DFKai-SB" pitchFamily="65" charset="-120"/>
              </a:rPr>
              <a:t>畏懼症</a:t>
            </a:r>
            <a:r>
              <a:rPr lang="en-US" i="0" dirty="0" smtClean="0"/>
              <a:t>(Phobias)</a:t>
            </a:r>
            <a:endParaRPr lang="en-US" altLang="zh-TW" i="0" dirty="0" smtClean="0">
              <a:latin typeface="DFKai-SB" pitchFamily="65" charset="-120"/>
              <a:ea typeface="DFKai-SB" pitchFamily="65" charset="-120"/>
            </a:endParaRPr>
          </a:p>
          <a:p>
            <a:r>
              <a:rPr lang="zh-TW" altLang="en-US" dirty="0" smtClean="0">
                <a:latin typeface="DFKai-SB" pitchFamily="65" charset="-120"/>
                <a:ea typeface="DFKai-SB" pitchFamily="65" charset="-120"/>
              </a:rPr>
              <a:t>患者的情緒表現的非常不安與恐懼，患者常常對現實生活中的某些事情或將來的某些事情表現的過分擔憂，有時患者也可以無明確目標的擔憂。這種擔心往往是與現實極不相稱的，使患者感到非常的痛苦。 還伴有自主神經亢進，肌肉緊張等自主神經紊亂的癥狀。</a:t>
            </a:r>
            <a:endParaRPr lang="en-US" dirty="0">
              <a:latin typeface="DFKai-SB" pitchFamily="65" charset="-120"/>
              <a:ea typeface="DFKai-SB" pitchFamily="65" charset="-120"/>
            </a:endParaRPr>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Classroom expectations">
  <a:themeElements>
    <a:clrScheme name="1844_Classroom Expectations_Copyedi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844_Classroom Expectations_Copyedited">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844_Classroom Expectations_Copyedi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844_Classroom Expectations_Copyedi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844_Classroom Expectations_Copyedi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844_Classroom Expectations_Copyedi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844_Classroom Expectations_Copyedi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844_Classroom Expectations_Copyedi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844_Classroom Expectations_Copyedi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844_Classroom Expectations_Copyedi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844_Classroom Expectations_Copyedi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844_Classroom Expectations_Copyedi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844_Classroom Expectations_Copyedi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844_Classroom Expectations_Copyedi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844_Classroom Expectations_Copyedited 1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Classroom expectations</Template>
  <TotalTime>8488</TotalTime>
  <Words>4107</Words>
  <Application>Microsoft Office PowerPoint</Application>
  <PresentationFormat>On-screen Show (4:3)</PresentationFormat>
  <Paragraphs>273</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Classroom expectations</vt:lpstr>
      <vt:lpstr>憂鬱、躁鬰、情志疾病的中醫觀點及治療</vt:lpstr>
      <vt:lpstr>什麼是情志病</vt:lpstr>
      <vt:lpstr>生活中常見的情志病</vt:lpstr>
      <vt:lpstr>憂鬱症(Depression)</vt:lpstr>
      <vt:lpstr>憂鬱症常見的症狀</vt:lpstr>
      <vt:lpstr>躁鬱症(Bipolar Disorder)</vt:lpstr>
      <vt:lpstr>躁狂期（或躁狂發作）症狀</vt:lpstr>
      <vt:lpstr>憂鬱期（或憂鬱發作）症狀</vt:lpstr>
      <vt:lpstr>焦慮症(Anxiety)</vt:lpstr>
      <vt:lpstr>焦慮症(Anxiety)</vt:lpstr>
      <vt:lpstr>焦慮症常見的症狀</vt:lpstr>
      <vt:lpstr>恐慌症(Panic Disorder)</vt:lpstr>
      <vt:lpstr>恐慌症常見的症狀</vt:lpstr>
      <vt:lpstr> 常見抗憂鬱藥物種類及副作用</vt:lpstr>
      <vt:lpstr>關於精神科藥物資訊的相關連結</vt:lpstr>
      <vt:lpstr>中醫古籍對情志病的記載</vt:lpstr>
      <vt:lpstr>中醫古籍對情志病的記載</vt:lpstr>
      <vt:lpstr>憂鬱症的中醫看法</vt:lpstr>
      <vt:lpstr>憂鬱症的中醫對治法</vt:lpstr>
      <vt:lpstr>憂鬱症的中醫對治法</vt:lpstr>
      <vt:lpstr>憂鬱症的中醫對治法</vt:lpstr>
      <vt:lpstr>憂鬱症的中醫對治法</vt:lpstr>
      <vt:lpstr>躁鬱症的中醫看法</vt:lpstr>
      <vt:lpstr>躁鬱症的中醫對治法</vt:lpstr>
      <vt:lpstr>躁鬱症的中醫對治法</vt:lpstr>
      <vt:lpstr>焦慮症的中醫對治法</vt:lpstr>
      <vt:lpstr>恐慌症的中醫對治法</vt:lpstr>
      <vt:lpstr>常用按摩、艾灸穴道</vt:lpstr>
      <vt:lpstr>抗憂鬱簡易居家食療</vt:lpstr>
      <vt:lpstr>心病還需心藥醫</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銀髮族的養生常識</dc:title>
  <dc:creator>Current User</dc:creator>
  <cp:lastModifiedBy>Current User</cp:lastModifiedBy>
  <cp:revision>185</cp:revision>
  <dcterms:created xsi:type="dcterms:W3CDTF">2014-03-28T05:39:46Z</dcterms:created>
  <dcterms:modified xsi:type="dcterms:W3CDTF">2014-10-16T00:55:57Z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TC011589511033</vt:lpwstr>
  </property>
</Properties>
</file>